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70"/>
  </p:notesMasterIdLst>
  <p:sldIdLst>
    <p:sldId id="256" r:id="rId2"/>
    <p:sldId id="576" r:id="rId3"/>
    <p:sldId id="577" r:id="rId4"/>
    <p:sldId id="578" r:id="rId5"/>
    <p:sldId id="579" r:id="rId6"/>
    <p:sldId id="580" r:id="rId7"/>
    <p:sldId id="583" r:id="rId8"/>
    <p:sldId id="584" r:id="rId9"/>
    <p:sldId id="585" r:id="rId10"/>
    <p:sldId id="586" r:id="rId11"/>
    <p:sldId id="587" r:id="rId12"/>
    <p:sldId id="588" r:id="rId13"/>
    <p:sldId id="589" r:id="rId14"/>
    <p:sldId id="590" r:id="rId15"/>
    <p:sldId id="591" r:id="rId16"/>
    <p:sldId id="613" r:id="rId17"/>
    <p:sldId id="614" r:id="rId18"/>
    <p:sldId id="592" r:id="rId19"/>
    <p:sldId id="593" r:id="rId20"/>
    <p:sldId id="594" r:id="rId21"/>
    <p:sldId id="595" r:id="rId22"/>
    <p:sldId id="596" r:id="rId23"/>
    <p:sldId id="597" r:id="rId24"/>
    <p:sldId id="598" r:id="rId25"/>
    <p:sldId id="599" r:id="rId26"/>
    <p:sldId id="600" r:id="rId27"/>
    <p:sldId id="601" r:id="rId28"/>
    <p:sldId id="602" r:id="rId29"/>
    <p:sldId id="615" r:id="rId30"/>
    <p:sldId id="616" r:id="rId31"/>
    <p:sldId id="617" r:id="rId32"/>
    <p:sldId id="618" r:id="rId33"/>
    <p:sldId id="619" r:id="rId34"/>
    <p:sldId id="673" r:id="rId35"/>
    <p:sldId id="663" r:id="rId36"/>
    <p:sldId id="664" r:id="rId37"/>
    <p:sldId id="665" r:id="rId38"/>
    <p:sldId id="666" r:id="rId39"/>
    <p:sldId id="667" r:id="rId40"/>
    <p:sldId id="668" r:id="rId41"/>
    <p:sldId id="669" r:id="rId42"/>
    <p:sldId id="670" r:id="rId43"/>
    <p:sldId id="671" r:id="rId44"/>
    <p:sldId id="650" r:id="rId45"/>
    <p:sldId id="651" r:id="rId46"/>
    <p:sldId id="652" r:id="rId47"/>
    <p:sldId id="653" r:id="rId48"/>
    <p:sldId id="654" r:id="rId49"/>
    <p:sldId id="655" r:id="rId50"/>
    <p:sldId id="656" r:id="rId51"/>
    <p:sldId id="657" r:id="rId52"/>
    <p:sldId id="658" r:id="rId53"/>
    <p:sldId id="659" r:id="rId54"/>
    <p:sldId id="660" r:id="rId55"/>
    <p:sldId id="661" r:id="rId56"/>
    <p:sldId id="662" r:id="rId57"/>
    <p:sldId id="675" r:id="rId58"/>
    <p:sldId id="674" r:id="rId59"/>
    <p:sldId id="676" r:id="rId60"/>
    <p:sldId id="677" r:id="rId61"/>
    <p:sldId id="678" r:id="rId62"/>
    <p:sldId id="679" r:id="rId63"/>
    <p:sldId id="680" r:id="rId64"/>
    <p:sldId id="681" r:id="rId65"/>
    <p:sldId id="682" r:id="rId66"/>
    <p:sldId id="683" r:id="rId67"/>
    <p:sldId id="684" r:id="rId68"/>
    <p:sldId id="685" r:id="rId69"/>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CC"/>
    <a:srgbClr val="626262"/>
    <a:srgbClr val="2FB0FF"/>
    <a:srgbClr val="00A642"/>
    <a:srgbClr val="00B0F0"/>
    <a:srgbClr val="E2F6F8"/>
    <a:srgbClr val="D9D9D9"/>
    <a:srgbClr val="9C9C9C"/>
    <a:srgbClr val="89A4A7"/>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92228" autoAdjust="0"/>
  </p:normalViewPr>
  <p:slideViewPr>
    <p:cSldViewPr>
      <p:cViewPr>
        <p:scale>
          <a:sx n="90" d="100"/>
          <a:sy n="90" d="100"/>
        </p:scale>
        <p:origin x="912" y="376"/>
      </p:cViewPr>
      <p:guideLst>
        <p:guide orient="horz" pos="2160"/>
        <p:guide pos="2880"/>
      </p:guideLst>
    </p:cSldViewPr>
  </p:slideViewPr>
  <p:outlineViewPr>
    <p:cViewPr>
      <p:scale>
        <a:sx n="33" d="100"/>
        <a:sy n="33" d="100"/>
      </p:scale>
      <p:origin x="0" y="66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388435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en.wikipedia.org/wiki/Proverb"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gn="just"/>
            <a:endParaRPr lang="zh-CN" altLang="en-US" dirty="0" smtClean="0"/>
          </a:p>
        </p:txBody>
      </p:sp>
    </p:spTree>
    <p:extLst>
      <p:ext uri="{BB962C8B-B14F-4D97-AF65-F5344CB8AC3E}">
        <p14:creationId xmlns:p14="http://schemas.microsoft.com/office/powerpoint/2010/main" val="8090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dirty="0" smtClean="0"/>
              <a:t>//</a:t>
            </a:r>
            <a:r>
              <a:rPr lang="zh-CN" altLang="en-US" dirty="0" smtClean="0"/>
              <a:t>算法方块放大</a:t>
            </a:r>
            <a:endParaRPr lang="en-US" dirty="0" smtClean="0"/>
          </a:p>
          <a:p>
            <a:endParaRPr lang="en-US" dirty="0" smtClean="0"/>
          </a:p>
          <a:p>
            <a:r>
              <a:rPr lang="en-US" dirty="0" smtClean="0"/>
              <a:t>Learning</a:t>
            </a:r>
            <a:r>
              <a:rPr lang="en-US" baseline="0" dirty="0" smtClean="0"/>
              <a:t> the model, is to estimate a parameter configuration \theta, so that the log-likelihood of observation information are maximized. </a:t>
            </a:r>
          </a:p>
          <a:p>
            <a:endParaRPr lang="en-US" baseline="0" dirty="0" smtClean="0"/>
          </a:p>
          <a:p>
            <a:r>
              <a:rPr lang="en-US" baseline="0" dirty="0" smtClean="0"/>
              <a:t>[Click]</a:t>
            </a:r>
          </a:p>
          <a:p>
            <a:r>
              <a:rPr lang="en-US" baseline="0" dirty="0" smtClean="0"/>
              <a:t>Therefore, we use gradient decent method to estimate the parameters.</a:t>
            </a:r>
          </a:p>
          <a:p>
            <a:endParaRPr lang="en-US" baseline="0" dirty="0" smtClean="0"/>
          </a:p>
          <a:p>
            <a:r>
              <a:rPr lang="en-US" baseline="0" dirty="0" smtClean="0"/>
              <a:t>[Click]</a:t>
            </a:r>
          </a:p>
          <a:p>
            <a:r>
              <a:rPr lang="en-US" baseline="0" dirty="0" smtClean="0"/>
              <a:t> And use loopy belief propagation to compute the gradient vector.</a:t>
            </a:r>
          </a:p>
          <a:p>
            <a:endParaRPr lang="en-US" baseline="0" dirty="0" smtClean="0"/>
          </a:p>
          <a:p>
            <a:endParaRPr lang="en-US" baseline="0" dirty="0" smtClean="0"/>
          </a:p>
          <a:p>
            <a:endParaRPr lang="en-US" baseline="0" dirty="0" smtClean="0"/>
          </a:p>
          <a:p>
            <a:r>
              <a:rPr lang="en-US" baseline="0" dirty="0" smtClean="0"/>
              <a:t>核心要说  说清楚 Partially Labeled 的计算方式，  </a:t>
            </a:r>
            <a:r>
              <a:rPr lang="en-US" baseline="0" dirty="0" err="1" smtClean="0"/>
              <a:t>Run两次</a:t>
            </a:r>
            <a:r>
              <a:rPr lang="en-US" baseline="0" dirty="0" smtClean="0"/>
              <a:t> LBP。</a:t>
            </a:r>
          </a:p>
          <a:p>
            <a:endParaRPr lang="en-US" baseline="0" dirty="0" smtClean="0"/>
          </a:p>
          <a:p>
            <a:endParaRPr lang="en-US" baseline="0" dirty="0" smtClean="0"/>
          </a:p>
          <a:p>
            <a:endParaRPr lang="en-US" dirty="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15</a:t>
            </a:fld>
            <a:endParaRPr lang="en-US" altLang="zh-CN"/>
          </a:p>
        </p:txBody>
      </p:sp>
    </p:spTree>
    <p:extLst>
      <p:ext uri="{BB962C8B-B14F-4D97-AF65-F5344CB8AC3E}">
        <p14:creationId xmlns:p14="http://schemas.microsoft.com/office/powerpoint/2010/main" val="83566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real social network may contain millions of users, it’s important for the learning algorithm to scale up well with large networks.</a:t>
            </a:r>
          </a:p>
          <a:p>
            <a:endParaRPr lang="en-US" altLang="zh-CN" dirty="0" smtClean="0"/>
          </a:p>
          <a:p>
            <a:r>
              <a:rPr lang="en-US" altLang="zh-CN" dirty="0" smtClean="0"/>
              <a:t>So we developed a distributed learning algorithm. The gradient descent learning algorithm can be viewed as two steps: </a:t>
            </a:r>
          </a:p>
          <a:p>
            <a:r>
              <a:rPr lang="en-US" altLang="zh-CN" dirty="0" smtClean="0"/>
              <a:t>First, compute the gradient via loopy belief propagation. Second, optimize the parameters with gradient descents. </a:t>
            </a:r>
          </a:p>
          <a:p>
            <a:endParaRPr lang="en-US" altLang="zh-CN" dirty="0" smtClean="0"/>
          </a:p>
          <a:p>
            <a:r>
              <a:rPr lang="en-US" altLang="zh-CN" dirty="0" smtClean="0"/>
              <a:t>In these two steps, the Gradient computation step is the bottleneck. Therefore, we developed a distributed loopy belief propagation. [Click]</a:t>
            </a:r>
          </a:p>
          <a:p>
            <a:r>
              <a:rPr lang="en-US" altLang="zh-CN" dirty="0" smtClean="0"/>
              <a:t>It’s based on MPI, using master-slave architecture. </a:t>
            </a:r>
          </a:p>
          <a:p>
            <a:endParaRPr lang="en-US" altLang="zh-CN" dirty="0" smtClean="0"/>
          </a:p>
          <a:p>
            <a:r>
              <a:rPr lang="en-US" altLang="zh-CN" dirty="0" smtClean="0"/>
              <a:t>Specifically, we partition the graphical model into P sub-graphs,</a:t>
            </a:r>
            <a:r>
              <a:rPr lang="en-US" altLang="zh-CN" baseline="0" dirty="0" smtClean="0"/>
              <a:t> and edges across sub-graphs are discarded.</a:t>
            </a:r>
            <a:endParaRPr lang="en-US" altLang="zh-CN" dirty="0" smtClean="0"/>
          </a:p>
          <a:p>
            <a:r>
              <a:rPr lang="en-US" altLang="zh-CN" dirty="0" smtClean="0"/>
              <a:t>In each step, we calculate the gradient information in each </a:t>
            </a:r>
            <a:r>
              <a:rPr lang="en-US" altLang="zh-CN" dirty="0" err="1" smtClean="0"/>
              <a:t>subgraph</a:t>
            </a:r>
            <a:r>
              <a:rPr lang="en-US" altLang="zh-CN" dirty="0" smtClean="0"/>
              <a:t>, and accumulate the information in master node.</a:t>
            </a:r>
          </a:p>
          <a:p>
            <a:endParaRPr lang="en-US" altLang="zh-CN" dirty="0" smtClean="0"/>
          </a:p>
          <a:p>
            <a:r>
              <a:rPr lang="en-US" altLang="zh-CN" dirty="0" smtClean="0"/>
              <a:t>//</a:t>
            </a:r>
            <a:r>
              <a:rPr lang="en-US" altLang="zh-CN" baseline="0" dirty="0" smtClean="0"/>
              <a:t> partition strategy is important.</a:t>
            </a:r>
          </a:p>
          <a:p>
            <a:r>
              <a:rPr lang="en-US" altLang="zh-CN" baseline="0" dirty="0" smtClean="0"/>
              <a:t>// animation.</a:t>
            </a:r>
          </a:p>
          <a:p>
            <a:endParaRPr lang="en-US" altLang="zh-CN" baseline="0" dirty="0" smtClean="0"/>
          </a:p>
          <a:p>
            <a:r>
              <a:rPr lang="en-US" altLang="zh-CN" baseline="0" dirty="0" smtClean="0"/>
              <a:t>// random partition</a:t>
            </a:r>
            <a:r>
              <a:rPr lang="zh-CN" altLang="en-US" baseline="0" dirty="0" smtClean="0"/>
              <a:t>不好，这也是一个</a:t>
            </a:r>
            <a:r>
              <a:rPr lang="en-US" altLang="zh-CN" baseline="0" dirty="0" smtClean="0"/>
              <a:t>challenge</a:t>
            </a:r>
          </a:p>
          <a:p>
            <a:r>
              <a:rPr lang="en-US" altLang="zh-CN" baseline="0" dirty="0" smtClean="0"/>
              <a:t>// Clustering based</a:t>
            </a:r>
          </a:p>
          <a:p>
            <a:endParaRPr lang="en-US" altLang="zh-CN" baseline="0" dirty="0" smtClean="0"/>
          </a:p>
          <a:p>
            <a:r>
              <a:rPr lang="en-US" altLang="zh-CN" baseline="0" dirty="0" smtClean="0"/>
              <a:t>// </a:t>
            </a:r>
            <a:r>
              <a:rPr lang="zh-CN" altLang="en-US" baseline="0" dirty="0" smtClean="0"/>
              <a:t>这个算法是什么？  人可能问。</a:t>
            </a:r>
            <a:endParaRPr lang="en-US" altLang="zh-CN" baseline="0" dirty="0" smtClean="0"/>
          </a:p>
          <a:p>
            <a:endParaRPr lang="en-US" altLang="zh-CN" baseline="0" dirty="0" smtClean="0"/>
          </a:p>
          <a:p>
            <a:r>
              <a:rPr lang="en-US" altLang="zh-CN" baseline="0" dirty="0" smtClean="0"/>
              <a:t>// </a:t>
            </a:r>
            <a:r>
              <a:rPr lang="zh-CN" altLang="en-US" baseline="0" dirty="0" smtClean="0"/>
              <a:t>要</a:t>
            </a:r>
            <a:r>
              <a:rPr lang="en-US" altLang="zh-CN" baseline="0" dirty="0" smtClean="0"/>
              <a:t>partition </a:t>
            </a:r>
            <a:r>
              <a:rPr lang="zh-CN" altLang="en-US" baseline="0" dirty="0" smtClean="0"/>
              <a:t>，</a:t>
            </a:r>
            <a:r>
              <a:rPr lang="en-US" altLang="zh-CN" baseline="0" dirty="0" smtClean="0"/>
              <a:t>partitioned relative same number of nodes</a:t>
            </a:r>
            <a:r>
              <a:rPr lang="zh-CN" altLang="en-US" baseline="0" dirty="0" smtClean="0"/>
              <a:t>。 </a:t>
            </a:r>
            <a:r>
              <a:rPr lang="en-US" altLang="zh-CN" baseline="0" dirty="0" smtClean="0"/>
              <a:t>Load balance</a:t>
            </a:r>
          </a:p>
          <a:p>
            <a:r>
              <a:rPr lang="en-US" altLang="zh-CN" baseline="0" dirty="0" smtClean="0"/>
              <a:t>// </a:t>
            </a:r>
            <a:r>
              <a:rPr lang="zh-CN" altLang="en-US" baseline="0" dirty="0" smtClean="0"/>
              <a:t>多介绍一下</a:t>
            </a:r>
            <a:r>
              <a:rPr lang="en-US" altLang="zh-CN" baseline="0" dirty="0" smtClean="0"/>
              <a:t>METIS</a:t>
            </a:r>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16</a:t>
            </a:fld>
            <a:endParaRPr lang="en-US" altLang="zh-CN"/>
          </a:p>
        </p:txBody>
      </p:sp>
    </p:spTree>
    <p:extLst>
      <p:ext uri="{BB962C8B-B14F-4D97-AF65-F5344CB8AC3E}">
        <p14:creationId xmlns:p14="http://schemas.microsoft.com/office/powerpoint/2010/main" val="48146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r>
              <a:rPr lang="en-US" altLang="zh-CN" sz="1200" b="0" i="0" u="none" strike="noStrike" kern="1200" baseline="0" dirty="0" smtClean="0">
                <a:solidFill>
                  <a:schemeClr val="tx1"/>
                </a:solidFill>
                <a:latin typeface="Arial" charset="0"/>
                <a:ea typeface="宋体" pitchFamily="2" charset="-122"/>
                <a:cs typeface="+mn-cs"/>
              </a:rPr>
              <a:t>This is the performance in different datasets. We can see our algorithm shows better and robust performance. </a:t>
            </a:r>
          </a:p>
          <a:p>
            <a:pPr rtl="0"/>
            <a:endParaRPr lang="en-US" altLang="zh-CN" sz="1200" b="0" i="0" u="none" strike="noStrike" kern="1200" baseline="0" dirty="0" smtClean="0">
              <a:solidFill>
                <a:schemeClr val="tx1"/>
              </a:solidFill>
              <a:latin typeface="Arial" charset="0"/>
              <a:ea typeface="宋体" pitchFamily="2" charset="-122"/>
              <a:cs typeface="+mn-cs"/>
            </a:endParaRPr>
          </a:p>
          <a:p>
            <a:pPr rtl="0"/>
            <a:r>
              <a:rPr lang="en-US" altLang="zh-CN" sz="1200" b="0" i="0" u="none" strike="noStrike" kern="1200" baseline="0" dirty="0" smtClean="0">
                <a:solidFill>
                  <a:schemeClr val="tx1"/>
                </a:solidFill>
                <a:latin typeface="Arial" charset="0"/>
                <a:ea typeface="宋体" pitchFamily="2" charset="-122"/>
                <a:cs typeface="+mn-cs"/>
              </a:rPr>
              <a:t>An interesting observation is that, unlabeled data indeed helps. Without using unlabeled data, the model PLP-FGM-S results in a large performance reduction.</a:t>
            </a:r>
          </a:p>
          <a:p>
            <a:pPr rtl="0"/>
            <a:endParaRPr lang="en-US" altLang="zh-CN" sz="1200" b="0" i="0" u="none" strike="noStrike" kern="1200" baseline="0" dirty="0" smtClean="0">
              <a:solidFill>
                <a:schemeClr val="tx1"/>
              </a:solidFill>
              <a:latin typeface="Arial" charset="0"/>
              <a:ea typeface="宋体" pitchFamily="2" charset="-122"/>
              <a:cs typeface="+mn-cs"/>
            </a:endParaRPr>
          </a:p>
          <a:p>
            <a:pPr rtl="0"/>
            <a:endParaRPr lang="en-US" altLang="zh-CN" sz="1200" b="0" i="0" u="none" strike="noStrike" kern="1200" baseline="0" dirty="0" smtClean="0">
              <a:solidFill>
                <a:schemeClr val="tx1"/>
              </a:solidFill>
              <a:latin typeface="Arial" charset="0"/>
              <a:ea typeface="宋体" pitchFamily="2" charset="-122"/>
              <a:cs typeface="+mn-cs"/>
            </a:endParaRPr>
          </a:p>
          <a:p>
            <a:pPr rtl="0"/>
            <a:r>
              <a:rPr lang="zh-CN" altLang="en-US" sz="1200" b="0" i="0" u="none" strike="noStrike" kern="1200" baseline="0" dirty="0" smtClean="0">
                <a:solidFill>
                  <a:schemeClr val="tx1"/>
                </a:solidFill>
                <a:latin typeface="Arial" charset="0"/>
                <a:ea typeface="宋体" pitchFamily="2" charset="-122"/>
                <a:cs typeface="+mn-cs"/>
              </a:rPr>
              <a:t>删掉</a:t>
            </a:r>
            <a:r>
              <a:rPr lang="en-US" altLang="zh-CN" sz="1200" b="0" i="0" u="none" strike="noStrike" kern="1200" baseline="0" dirty="0" smtClean="0">
                <a:solidFill>
                  <a:schemeClr val="tx1"/>
                </a:solidFill>
                <a:latin typeface="Arial" charset="0"/>
                <a:ea typeface="宋体" pitchFamily="2" charset="-122"/>
                <a:cs typeface="+mn-cs"/>
              </a:rPr>
              <a:t>accuracy</a:t>
            </a:r>
          </a:p>
          <a:p>
            <a:pPr rtl="0"/>
            <a:r>
              <a:rPr lang="en-US" altLang="zh-CN" sz="1200" b="0" i="0" u="none" strike="noStrike" kern="1200" baseline="0" dirty="0" smtClean="0">
                <a:solidFill>
                  <a:schemeClr val="tx1"/>
                </a:solidFill>
                <a:latin typeface="Arial" charset="0"/>
                <a:ea typeface="宋体" pitchFamily="2" charset="-122"/>
                <a:cs typeface="+mn-cs"/>
              </a:rPr>
              <a:t>Baseline</a:t>
            </a:r>
            <a:r>
              <a:rPr lang="zh-CN" altLang="en-US" sz="1200" b="0" i="0" u="none" strike="noStrike" kern="1200" baseline="0" dirty="0" smtClean="0">
                <a:solidFill>
                  <a:schemeClr val="tx1"/>
                </a:solidFill>
                <a:latin typeface="Arial" charset="0"/>
                <a:ea typeface="宋体" pitchFamily="2" charset="-122"/>
                <a:cs typeface="+mn-cs"/>
              </a:rPr>
              <a:t> </a:t>
            </a:r>
            <a:endParaRPr lang="en-US" altLang="zh-CN" sz="1200" b="0" i="0" u="none" strike="noStrike" kern="1200" baseline="0" dirty="0" smtClean="0">
              <a:solidFill>
                <a:schemeClr val="tx1"/>
              </a:solidFill>
              <a:latin typeface="Arial" charset="0"/>
              <a:ea typeface="宋体" pitchFamily="2" charset="-122"/>
              <a:cs typeface="+mn-cs"/>
            </a:endParaRPr>
          </a:p>
          <a:p>
            <a:pPr rtl="0"/>
            <a:endParaRPr lang="en-US" altLang="zh-CN" sz="1200" b="0" i="0" u="none" strike="noStrike" kern="1200" baseline="0" dirty="0" smtClean="0">
              <a:solidFill>
                <a:schemeClr val="tx1"/>
              </a:solidFill>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17</a:t>
            </a:fld>
            <a:endParaRPr lang="en-US" altLang="zh-CN"/>
          </a:p>
        </p:txBody>
      </p:sp>
    </p:spTree>
    <p:extLst>
      <p:ext uri="{BB962C8B-B14F-4D97-AF65-F5344CB8AC3E}">
        <p14:creationId xmlns:p14="http://schemas.microsoft.com/office/powerpoint/2010/main" val="119735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r>
              <a:rPr lang="en-US" altLang="zh-CN" dirty="0" smtClean="0"/>
              <a:t>social balance theory suggests that people in a social network are incline to form into a balanced</a:t>
            </a:r>
          </a:p>
          <a:p>
            <a:r>
              <a:rPr lang="en-US" altLang="zh-CN" dirty="0" smtClean="0"/>
              <a:t>network structure.</a:t>
            </a:r>
          </a:p>
          <a:p>
            <a:endParaRPr lang="en-US" altLang="zh-CN" dirty="0" smtClean="0"/>
          </a:p>
          <a:p>
            <a:r>
              <a:rPr lang="en-US" altLang="zh-CN" dirty="0" smtClean="0"/>
              <a:t>The phrase </a:t>
            </a:r>
            <a:r>
              <a:rPr lang="en-US" altLang="zh-CN" b="1" dirty="0" smtClean="0"/>
              <a:t>the enemy of my enemy is my friend</a:t>
            </a:r>
            <a:r>
              <a:rPr lang="en-US" altLang="zh-CN" dirty="0" smtClean="0"/>
              <a:t> is a </a:t>
            </a:r>
            <a:r>
              <a:rPr lang="en-US" altLang="zh-CN" dirty="0" smtClean="0">
                <a:hlinkClick r:id="rId3" tooltip="Proverb"/>
              </a:rPr>
              <a:t>proverb</a:t>
            </a:r>
            <a:r>
              <a:rPr lang="en-US" altLang="zh-CN" dirty="0" smtClean="0"/>
              <a:t> that advances the concept that someone who is the enemy of your enemy is therefore your friend.</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20</a:t>
            </a:fld>
            <a:endParaRPr lang="en-US" altLang="zh-CN"/>
          </a:p>
        </p:txBody>
      </p:sp>
    </p:spTree>
    <p:extLst>
      <p:ext uri="{BB962C8B-B14F-4D97-AF65-F5344CB8AC3E}">
        <p14:creationId xmlns:p14="http://schemas.microsoft.com/office/powerpoint/2010/main" val="161083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r>
              <a:rPr lang="en-US" altLang="zh-CN" dirty="0" smtClean="0"/>
              <a:t>The structural hole theory is an important extension of social network theory. Structural holes [1] in a social network indicate those people who can broker connections between otherwise disconnected sub networks. </a:t>
            </a:r>
          </a:p>
          <a:p>
            <a:endParaRPr lang="en-US" altLang="zh-CN" dirty="0" smtClean="0"/>
          </a:p>
          <a:p>
            <a:pPr defTabSz="914332">
              <a:defRPr/>
            </a:pPr>
            <a:r>
              <a:rPr lang="en-US" altLang="zh-CN" dirty="0" smtClean="0"/>
              <a:t>Users are more likely (+70%) to have the same type of relationship with structural hole nodes.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extLst>
      <p:ext uri="{BB962C8B-B14F-4D97-AF65-F5344CB8AC3E}">
        <p14:creationId xmlns:p14="http://schemas.microsoft.com/office/powerpoint/2010/main" val="175142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pPr defTabSz="914332">
              <a:defRPr/>
            </a:pPr>
            <a:r>
              <a:rPr lang="en-US" altLang="zh-CN" dirty="0" smtClean="0"/>
              <a:t>early 99% of Triads in The three networks satisfy the social status theory, and they share a similar distribution on the five frequent forms of triads.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22</a:t>
            </a:fld>
            <a:endParaRPr lang="en-US" altLang="zh-CN"/>
          </a:p>
        </p:txBody>
      </p:sp>
    </p:spTree>
    <p:extLst>
      <p:ext uri="{BB962C8B-B14F-4D97-AF65-F5344CB8AC3E}">
        <p14:creationId xmlns:p14="http://schemas.microsoft.com/office/powerpoint/2010/main" val="171577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pPr defTabSz="914332">
              <a:defRPr/>
            </a:pPr>
            <a:r>
              <a:rPr lang="en-US" altLang="zh-CN" dirty="0" smtClean="0"/>
              <a:t>Opinion leaders are more likely to have a higher social-status than ordinary users.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23</a:t>
            </a:fld>
            <a:endParaRPr lang="en-US" altLang="zh-CN"/>
          </a:p>
        </p:txBody>
      </p:sp>
    </p:spTree>
    <p:extLst>
      <p:ext uri="{BB962C8B-B14F-4D97-AF65-F5344CB8AC3E}">
        <p14:creationId xmlns:p14="http://schemas.microsoft.com/office/powerpoint/2010/main" val="925921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US" dirty="0" smtClean="0"/>
              <a:t>Obama has done just that. From social networking to his blog to his Fight the Smears campaign, Obama has made his Web 2.0 presence known. He has over 1.5 million friends on MySpace and Facebook, and he currently has over 28,000,000 followers on Twitter. This personal activity in social networks allows him to quickly get the word out across multiple platforms.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31</a:t>
            </a:fld>
            <a:endParaRPr lang="en-US" altLang="zh-CN"/>
          </a:p>
        </p:txBody>
      </p:sp>
    </p:spTree>
    <p:extLst>
      <p:ext uri="{BB962C8B-B14F-4D97-AF65-F5344CB8AC3E}">
        <p14:creationId xmlns:p14="http://schemas.microsoft.com/office/powerpoint/2010/main" val="44489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US" dirty="0" smtClean="0"/>
              <a:t>Obama has done just that. From social networking to his blog to his Fight the Smears campaign, Obama has made his Web 2.0 presence known. He has over 1.5 million friends on MySpace and Facebook, and he currently has over 60,000,000 followers on Twitter. This personal activity in social networks allows him to quickly get the word out across multiple platforms.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34</a:t>
            </a:fld>
            <a:endParaRPr lang="en-US" altLang="zh-CN"/>
          </a:p>
        </p:txBody>
      </p:sp>
    </p:spTree>
    <p:extLst>
      <p:ext uri="{BB962C8B-B14F-4D97-AF65-F5344CB8AC3E}">
        <p14:creationId xmlns:p14="http://schemas.microsoft.com/office/powerpoint/2010/main" val="129660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6763"/>
            <a:ext cx="5118100" cy="3838575"/>
          </a:xfrm>
        </p:spPr>
      </p:sp>
      <p:sp>
        <p:nvSpPr>
          <p:cNvPr id="3" name="备注占位符 2"/>
          <p:cNvSpPr>
            <a:spLocks noGrp="1"/>
          </p:cNvSpPr>
          <p:nvPr>
            <p:ph type="body" idx="1"/>
          </p:nvPr>
        </p:nvSpPr>
        <p:spPr/>
        <p:txBody>
          <a:bodyPr>
            <a:normAutofit/>
          </a:bodyPr>
          <a:lstStyle/>
          <a:p>
            <a:r>
              <a:rPr lang="zh-CN" altLang="en-US" dirty="0" smtClean="0"/>
              <a:t>目标函数</a:t>
            </a:r>
            <a:r>
              <a:rPr lang="en-US" altLang="zh-CN" dirty="0" smtClean="0"/>
              <a:t>P</a:t>
            </a:r>
            <a:r>
              <a:rPr lang="zh-CN" altLang="en-US" dirty="0" smtClean="0"/>
              <a:t>描述了隐变量</a:t>
            </a:r>
            <a:r>
              <a:rPr lang="en-US" altLang="zh-CN" dirty="0" err="1" smtClean="0"/>
              <a:t>y_i</a:t>
            </a:r>
            <a:r>
              <a:rPr lang="zh-CN" altLang="en-US" dirty="0" smtClean="0"/>
              <a:t>取任意一组值时的联合概率分布</a:t>
            </a:r>
            <a:endParaRPr lang="zh-CN" altLang="en-US" dirty="0"/>
          </a:p>
        </p:txBody>
      </p:sp>
      <p:sp>
        <p:nvSpPr>
          <p:cNvPr id="4" name="灯片编号占位符 3"/>
          <p:cNvSpPr>
            <a:spLocks noGrp="1"/>
          </p:cNvSpPr>
          <p:nvPr>
            <p:ph type="sldNum" sz="quarter" idx="10"/>
          </p:nvPr>
        </p:nvSpPr>
        <p:spPr/>
        <p:txBody>
          <a:bodyPr/>
          <a:lstStyle/>
          <a:p>
            <a:pPr>
              <a:defRPr/>
            </a:pPr>
            <a:fld id="{823C223E-CCB7-4870-8182-220EE686AE89}" type="slidenum">
              <a:rPr lang="en-US" altLang="zh-CN" smtClean="0"/>
              <a:pPr>
                <a:defRPr/>
              </a:pPr>
              <a:t>39</a:t>
            </a:fld>
            <a:endParaRPr lang="en-US" altLang="zh-CN"/>
          </a:p>
        </p:txBody>
      </p:sp>
    </p:spTree>
    <p:extLst>
      <p:ext uri="{BB962C8B-B14F-4D97-AF65-F5344CB8AC3E}">
        <p14:creationId xmlns:p14="http://schemas.microsoft.com/office/powerpoint/2010/main" val="20961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992188" y="766763"/>
            <a:ext cx="5118100" cy="3838575"/>
          </a:xfrm>
          <a:ln/>
        </p:spPr>
      </p:sp>
      <p:sp>
        <p:nvSpPr>
          <p:cNvPr id="53251" name="备注占位符 2"/>
          <p:cNvSpPr>
            <a:spLocks noGrp="1"/>
          </p:cNvSpPr>
          <p:nvPr>
            <p:ph type="body" idx="1"/>
          </p:nvPr>
        </p:nvSpPr>
        <p:spPr>
          <a:noFill/>
          <a:ln/>
        </p:spPr>
        <p:txBody>
          <a:bodyPr/>
          <a:lstStyle/>
          <a:p>
            <a:endParaRPr lang="zh-CN" altLang="en-US" dirty="0" smtClean="0"/>
          </a:p>
        </p:txBody>
      </p:sp>
      <p:sp>
        <p:nvSpPr>
          <p:cNvPr id="53252" name="灯片编号占位符 3"/>
          <p:cNvSpPr>
            <a:spLocks noGrp="1"/>
          </p:cNvSpPr>
          <p:nvPr>
            <p:ph type="sldNum" sz="quarter" idx="5"/>
          </p:nvPr>
        </p:nvSpPr>
        <p:spPr>
          <a:noFill/>
        </p:spPr>
        <p:txBody>
          <a:bodyPr/>
          <a:lstStyle/>
          <a:p>
            <a:fld id="{0678403E-EE21-431A-8A13-C3AD46AC0407}" type="slidenum">
              <a:rPr lang="en-US" altLang="zh-CN" smtClean="0"/>
              <a:pPr/>
              <a:t>4</a:t>
            </a:fld>
            <a:endParaRPr lang="en-US" altLang="zh-CN" smtClean="0"/>
          </a:p>
        </p:txBody>
      </p:sp>
    </p:spTree>
    <p:extLst>
      <p:ext uri="{BB962C8B-B14F-4D97-AF65-F5344CB8AC3E}">
        <p14:creationId xmlns:p14="http://schemas.microsoft.com/office/powerpoint/2010/main" val="178474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6DA4BED-D051-4330-B872-850F9BB32C70}" type="slidenum">
              <a:rPr lang="en-US" altLang="zh-CN" smtClean="0">
                <a:ea typeface="宋体" charset="-122"/>
              </a:rPr>
              <a:pPr/>
              <a:t>40</a:t>
            </a:fld>
            <a:endParaRPr lang="en-US" altLang="zh-CN" smtClean="0">
              <a:ea typeface="宋体" charset="-122"/>
            </a:endParaRPr>
          </a:p>
        </p:txBody>
      </p:sp>
      <p:sp>
        <p:nvSpPr>
          <p:cNvPr id="37891" name="Rectangle 2"/>
          <p:cNvSpPr>
            <a:spLocks noGrp="1" noRot="1" noChangeAspect="1" noChangeArrowheads="1" noTextEdit="1"/>
          </p:cNvSpPr>
          <p:nvPr>
            <p:ph type="sldImg"/>
          </p:nvPr>
        </p:nvSpPr>
        <p:spPr>
          <a:xfrm>
            <a:off x="992188" y="766763"/>
            <a:ext cx="5118100" cy="3838575"/>
          </a:xfrm>
          <a:ln/>
        </p:spPr>
      </p:sp>
      <p:sp>
        <p:nvSpPr>
          <p:cNvPr id="37892" name="Rectangle 3"/>
          <p:cNvSpPr>
            <a:spLocks noGrp="1" noChangeArrowheads="1"/>
          </p:cNvSpPr>
          <p:nvPr>
            <p:ph type="body" idx="1"/>
          </p:nvPr>
        </p:nvSpPr>
        <p:spPr>
          <a:noFill/>
          <a:ln/>
        </p:spPr>
        <p:txBody>
          <a:bodyPr/>
          <a:lstStyle/>
          <a:p>
            <a:pPr eaLnBrk="1" hangingPunct="1"/>
            <a:endParaRPr lang="en-US" altLang="zh-CN" dirty="0" smtClean="0">
              <a:ea typeface="宋体" charset="-122"/>
            </a:endParaRPr>
          </a:p>
        </p:txBody>
      </p:sp>
    </p:spTree>
    <p:extLst>
      <p:ext uri="{BB962C8B-B14F-4D97-AF65-F5344CB8AC3E}">
        <p14:creationId xmlns:p14="http://schemas.microsoft.com/office/powerpoint/2010/main" val="65513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8673345-073C-4978-9F8E-9D3210D98227}" type="slidenum">
              <a:rPr lang="en-US" altLang="zh-CN" smtClean="0">
                <a:ea typeface="宋体" charset="-122"/>
              </a:rPr>
              <a:pPr/>
              <a:t>41</a:t>
            </a:fld>
            <a:endParaRPr lang="en-US" altLang="zh-CN" smtClean="0">
              <a:ea typeface="宋体" charset="-122"/>
            </a:endParaRPr>
          </a:p>
        </p:txBody>
      </p:sp>
      <p:sp>
        <p:nvSpPr>
          <p:cNvPr id="38915" name="Rectangle 2"/>
          <p:cNvSpPr>
            <a:spLocks noGrp="1" noRot="1" noChangeAspect="1" noChangeArrowheads="1" noTextEdit="1"/>
          </p:cNvSpPr>
          <p:nvPr>
            <p:ph type="sldImg"/>
          </p:nvPr>
        </p:nvSpPr>
        <p:spPr>
          <a:xfrm>
            <a:off x="992188" y="766763"/>
            <a:ext cx="5118100" cy="3838575"/>
          </a:xfrm>
          <a:ln/>
        </p:spPr>
      </p:sp>
      <p:sp>
        <p:nvSpPr>
          <p:cNvPr id="38916" name="Rectangle 3"/>
          <p:cNvSpPr>
            <a:spLocks noGrp="1" noChangeArrowheads="1"/>
          </p:cNvSpPr>
          <p:nvPr>
            <p:ph type="body" idx="1"/>
          </p:nvPr>
        </p:nvSpPr>
        <p:spPr>
          <a:noFill/>
          <a:ln/>
        </p:spPr>
        <p:txBody>
          <a:bodyPr/>
          <a:lstStyle/>
          <a:p>
            <a:pPr eaLnBrk="1" hangingPunct="1"/>
            <a:endParaRPr lang="zh-CN" altLang="en-US" dirty="0" smtClean="0">
              <a:ea typeface="宋体" charset="-122"/>
            </a:endParaRPr>
          </a:p>
        </p:txBody>
      </p:sp>
    </p:spTree>
    <p:extLst>
      <p:ext uri="{BB962C8B-B14F-4D97-AF65-F5344CB8AC3E}">
        <p14:creationId xmlns:p14="http://schemas.microsoft.com/office/powerpoint/2010/main" val="121137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6763"/>
            <a:ext cx="5118100" cy="3838575"/>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42</a:t>
            </a:fld>
            <a:endParaRPr lang="en-US" altLang="zh-CN"/>
          </a:p>
        </p:txBody>
      </p:sp>
    </p:spTree>
    <p:extLst>
      <p:ext uri="{BB962C8B-B14F-4D97-AF65-F5344CB8AC3E}">
        <p14:creationId xmlns:p14="http://schemas.microsoft.com/office/powerpoint/2010/main" val="999721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4113"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F948F1-8B88-4017-9E8B-8158F378F2EC}" type="slidenum">
              <a:rPr lang="zh-CN" altLang="en-US" smtClean="0"/>
              <a:t>50</a:t>
            </a:fld>
            <a:endParaRPr lang="zh-CN" altLang="en-US"/>
          </a:p>
        </p:txBody>
      </p:sp>
    </p:spTree>
    <p:extLst>
      <p:ext uri="{BB962C8B-B14F-4D97-AF65-F5344CB8AC3E}">
        <p14:creationId xmlns:p14="http://schemas.microsoft.com/office/powerpoint/2010/main" val="190470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4113"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F948F1-8B88-4017-9E8B-8158F378F2EC}" type="slidenum">
              <a:rPr lang="zh-CN" altLang="en-US" smtClean="0"/>
              <a:t>52</a:t>
            </a:fld>
            <a:endParaRPr lang="zh-CN" altLang="en-US"/>
          </a:p>
        </p:txBody>
      </p:sp>
    </p:spTree>
    <p:extLst>
      <p:ext uri="{BB962C8B-B14F-4D97-AF65-F5344CB8AC3E}">
        <p14:creationId xmlns:p14="http://schemas.microsoft.com/office/powerpoint/2010/main" val="588720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4113"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F948F1-8B88-4017-9E8B-8158F378F2EC}" type="slidenum">
              <a:rPr lang="zh-CN" altLang="en-US" smtClean="0"/>
              <a:t>53</a:t>
            </a:fld>
            <a:endParaRPr lang="zh-CN" altLang="en-US"/>
          </a:p>
        </p:txBody>
      </p:sp>
    </p:spTree>
    <p:extLst>
      <p:ext uri="{BB962C8B-B14F-4D97-AF65-F5344CB8AC3E}">
        <p14:creationId xmlns:p14="http://schemas.microsoft.com/office/powerpoint/2010/main" val="96688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4113" cy="3722687"/>
          </a:xfrm>
        </p:spPr>
      </p:sp>
      <p:sp>
        <p:nvSpPr>
          <p:cNvPr id="3" name="备注占位符 2"/>
          <p:cNvSpPr>
            <a:spLocks noGrp="1"/>
          </p:cNvSpPr>
          <p:nvPr>
            <p:ph type="body" idx="1"/>
          </p:nvPr>
        </p:nvSpPr>
        <p:spPr/>
        <p:txBody>
          <a:bodyPr/>
          <a:lstStyle/>
          <a:p>
            <a:pPr defTabSz="955712" eaLnBrk="1" fontAlgn="auto" hangingPunct="1">
              <a:spcBef>
                <a:spcPts val="0"/>
              </a:spcBef>
              <a:spcAft>
                <a:spcPts val="0"/>
              </a:spcAft>
              <a:defRPr/>
            </a:pPr>
            <a:r>
              <a:rPr lang="zh-CN" altLang="en-US" dirty="0" smtClean="0"/>
              <a:t>最后，我们尝试从关系的多样性上进行分析。上图展示了不同的付费邻居的结构对新付费行为的影响。在上图，我们主要考察了有</a:t>
            </a:r>
            <a:r>
              <a:rPr lang="en-US" altLang="zh-CN" dirty="0" smtClean="0"/>
              <a:t>4</a:t>
            </a:r>
            <a:r>
              <a:rPr lang="zh-CN" altLang="en-US" dirty="0" smtClean="0"/>
              <a:t>个付费邻居的情况。</a:t>
            </a:r>
            <a:r>
              <a:rPr lang="en-US" altLang="zh-CN" dirty="0" smtClean="0"/>
              <a:t>X</a:t>
            </a:r>
            <a:r>
              <a:rPr lang="zh-CN" altLang="en-US" dirty="0" smtClean="0"/>
              <a:t>轴表示这</a:t>
            </a:r>
            <a:r>
              <a:rPr lang="en-US" altLang="zh-CN" dirty="0" smtClean="0"/>
              <a:t>4</a:t>
            </a:r>
            <a:r>
              <a:rPr lang="zh-CN" altLang="en-US" dirty="0" smtClean="0"/>
              <a:t>个付费邻居不同的结构情况，</a:t>
            </a:r>
            <a:r>
              <a:rPr lang="en-US" altLang="zh-CN" dirty="0" smtClean="0"/>
              <a:t>y</a:t>
            </a:r>
            <a:r>
              <a:rPr lang="zh-CN" altLang="en-US" dirty="0" smtClean="0"/>
              <a:t>轴表示成为付费用户的概率。可以看到，如果付费邻居之间的关系越稀疏，用户成为新付费用户的概率越大。付费邻居形成的连通块越多，用户成为新付费用户的概率越大。实验结果基本和</a:t>
            </a:r>
            <a:r>
              <a:rPr lang="en-US" altLang="zh-CN" dirty="0" smtClean="0"/>
              <a:t>DNF</a:t>
            </a:r>
            <a:r>
              <a:rPr lang="zh-CN" altLang="en-US" dirty="0" smtClean="0"/>
              <a:t>一致。</a:t>
            </a:r>
          </a:p>
          <a:p>
            <a:endParaRPr lang="zh-CN" altLang="en-US" dirty="0"/>
          </a:p>
        </p:txBody>
      </p:sp>
      <p:sp>
        <p:nvSpPr>
          <p:cNvPr id="4" name="灯片编号占位符 3"/>
          <p:cNvSpPr>
            <a:spLocks noGrp="1"/>
          </p:cNvSpPr>
          <p:nvPr>
            <p:ph type="sldNum" sz="quarter" idx="10"/>
          </p:nvPr>
        </p:nvSpPr>
        <p:spPr/>
        <p:txBody>
          <a:bodyPr/>
          <a:lstStyle/>
          <a:p>
            <a:fld id="{7AF948F1-8B88-4017-9E8B-8158F378F2EC}" type="slidenum">
              <a:rPr lang="zh-CN" altLang="en-US" smtClean="0"/>
              <a:t>54</a:t>
            </a:fld>
            <a:endParaRPr lang="zh-CN" altLang="en-US"/>
          </a:p>
        </p:txBody>
      </p:sp>
    </p:spTree>
    <p:extLst>
      <p:ext uri="{BB962C8B-B14F-4D97-AF65-F5344CB8AC3E}">
        <p14:creationId xmlns:p14="http://schemas.microsoft.com/office/powerpoint/2010/main" val="2076244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采样方法的首要目标是达到无偏估计。分析这三种采样方法的无偏性。发现对于采样方法</a:t>
            </a:r>
            <a:r>
              <a:rPr lang="en-US" altLang="zh-CN" dirty="0" smtClean="0"/>
              <a:t>1</a:t>
            </a:r>
            <a:r>
              <a:rPr lang="zh-CN" altLang="en-US" dirty="0" smtClean="0"/>
              <a:t>，只要用采样得到的数量，例如</a:t>
            </a:r>
            <a:r>
              <a:rPr lang="en-US" altLang="zh-CN" dirty="0" err="1" smtClean="0"/>
              <a:t>xk</a:t>
            </a:r>
            <a:r>
              <a:rPr lang="zh-CN" altLang="en-US" dirty="0" smtClean="0"/>
              <a:t>，除以采样的概率，即可以得到真实值的一个无偏估计。这里的采样概率指的是一个影响模式被采到的概率。因为第一种采样方法是采点，所以采样概率等于模式中所有点被采到的乘积。</a:t>
            </a:r>
          </a:p>
          <a:p>
            <a:endParaRPr lang="zh-CN" altLang="en-US" dirty="0" smtClean="0"/>
          </a:p>
          <a:p>
            <a:r>
              <a:rPr lang="zh-CN" altLang="en-US" dirty="0" smtClean="0"/>
              <a:t>第二种采样方法的无偏估计略微复杂。当一个影响模式是完全图的时候，可以像第一种方法一样，用采样得到的数量，例如</a:t>
            </a:r>
            <a:r>
              <a:rPr lang="en-US" altLang="zh-CN" dirty="0" err="1" smtClean="0"/>
              <a:t>xk</a:t>
            </a:r>
            <a:r>
              <a:rPr lang="zh-CN" altLang="en-US" dirty="0" smtClean="0"/>
              <a:t>，除以采样的概率，得到一个无偏估计。第二个方法因为是采边，所以采样概率等于模式中所有边被采到的乘积。但如果一个影响模式是非完全图，则用这样的办法得到的数量，不但包含模式</a:t>
            </a:r>
            <a:r>
              <a:rPr lang="en-US" altLang="zh-CN" dirty="0" err="1" smtClean="0"/>
              <a:t>Ck</a:t>
            </a:r>
            <a:r>
              <a:rPr lang="zh-CN" altLang="en-US" dirty="0" smtClean="0"/>
              <a:t>的数量，还包含与之有着相同点数，并包含</a:t>
            </a:r>
            <a:r>
              <a:rPr lang="en-US" altLang="zh-CN" dirty="0" err="1" smtClean="0"/>
              <a:t>Ck</a:t>
            </a:r>
            <a:r>
              <a:rPr lang="zh-CN" altLang="en-US" dirty="0" smtClean="0"/>
              <a:t>作为子图的模式，这是因为先通过采边生成一个子的</a:t>
            </a:r>
            <a:r>
              <a:rPr lang="en-US" altLang="zh-CN" dirty="0" smtClean="0"/>
              <a:t>diffusion</a:t>
            </a:r>
            <a:r>
              <a:rPr lang="zh-CN" altLang="en-US" dirty="0" smtClean="0"/>
              <a:t> </a:t>
            </a:r>
            <a:r>
              <a:rPr lang="en-US" altLang="zh-CN" dirty="0" smtClean="0"/>
              <a:t>graph</a:t>
            </a:r>
            <a:r>
              <a:rPr lang="zh-CN" altLang="en-US" dirty="0" smtClean="0"/>
              <a:t>，然后在采样的</a:t>
            </a:r>
            <a:r>
              <a:rPr lang="en-US" altLang="zh-CN" dirty="0" smtClean="0"/>
              <a:t>diffusion</a:t>
            </a:r>
            <a:r>
              <a:rPr lang="zh-CN" altLang="en-US" dirty="0" smtClean="0"/>
              <a:t> </a:t>
            </a:r>
            <a:r>
              <a:rPr lang="en-US" altLang="zh-CN" dirty="0" smtClean="0"/>
              <a:t>graph</a:t>
            </a:r>
            <a:r>
              <a:rPr lang="zh-CN" altLang="en-US" dirty="0" smtClean="0"/>
              <a:t>上做遍历，得到的模式经过还原可能对应到它的任何一个父模式。因此，为了得到一个模式的无偏估计，需要先计算出一个当前模式以及所有父模式和的无偏估计，然后再减去所有父模式的无偏估计。</a:t>
            </a:r>
          </a:p>
          <a:p>
            <a:endParaRPr lang="zh-CN" altLang="en-US" dirty="0" smtClean="0"/>
          </a:p>
          <a:p>
            <a:r>
              <a:rPr lang="zh-CN" altLang="en-US" dirty="0" smtClean="0"/>
              <a:t>第三种采样方法，当完全图的时候，用</a:t>
            </a:r>
            <a:r>
              <a:rPr lang="en-US" altLang="zh-CN" dirty="0" err="1" smtClean="0"/>
              <a:t>xk</a:t>
            </a:r>
            <a:r>
              <a:rPr lang="zh-CN" altLang="en-US" dirty="0" smtClean="0"/>
              <a:t>，除以点采样的概率以及边采样的概率。当非完全图的时候与第二种方法类似。</a:t>
            </a:r>
            <a:endParaRPr lang="en-US" altLang="zh-CN" dirty="0" smtClean="0"/>
          </a:p>
          <a:p>
            <a:endParaRPr lang="en-US" altLang="zh-CN" dirty="0" smtClean="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64</a:t>
            </a:fld>
            <a:endParaRPr lang="en-US" altLang="zh-CN"/>
          </a:p>
        </p:txBody>
      </p:sp>
    </p:spTree>
    <p:extLst>
      <p:ext uri="{BB962C8B-B14F-4D97-AF65-F5344CB8AC3E}">
        <p14:creationId xmlns:p14="http://schemas.microsoft.com/office/powerpoint/2010/main" val="1145663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接下来分析采样方法的方差和执行时间。由无偏估计的期望可以推导出无偏的方差估计。可以看到，第二部分只有当两个模式交集（点集或者边集）不为空时，才大于</a:t>
            </a:r>
            <a:r>
              <a:rPr lang="en-US" altLang="zh-CN" dirty="0" smtClean="0"/>
              <a:t>0</a:t>
            </a:r>
            <a:r>
              <a:rPr lang="zh-CN" altLang="en-US" dirty="0" smtClean="0"/>
              <a:t>。所以第二部分比之第一部分要小的多，可以忽略不计。这样可以得到方差基本上只跟当前模式的采样概率有关。方差要求越小，则采样概率越大，所需要的时间也就越长。因此，在实践中，需要调节参数</a:t>
            </a:r>
            <a:r>
              <a:rPr lang="en-US" altLang="zh-CN" dirty="0" smtClean="0"/>
              <a:t>p</a:t>
            </a:r>
            <a:r>
              <a:rPr lang="zh-CN" altLang="en-US" dirty="0" smtClean="0"/>
              <a:t>或者</a:t>
            </a:r>
            <a:r>
              <a:rPr lang="en-US" altLang="zh-CN" dirty="0" smtClean="0"/>
              <a:t>q</a:t>
            </a:r>
            <a:r>
              <a:rPr lang="zh-CN" altLang="en-US" dirty="0" smtClean="0"/>
              <a:t>，用来平衡错误率和时间。</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65</a:t>
            </a:fld>
            <a:endParaRPr lang="en-US" altLang="zh-CN"/>
          </a:p>
        </p:txBody>
      </p:sp>
    </p:spTree>
    <p:extLst>
      <p:ext uri="{BB962C8B-B14F-4D97-AF65-F5344CB8AC3E}">
        <p14:creationId xmlns:p14="http://schemas.microsoft.com/office/powerpoint/2010/main" val="1150160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66</a:t>
            </a:fld>
            <a:endParaRPr lang="en-US" altLang="zh-CN"/>
          </a:p>
        </p:txBody>
      </p:sp>
    </p:spTree>
    <p:extLst>
      <p:ext uri="{BB962C8B-B14F-4D97-AF65-F5344CB8AC3E}">
        <p14:creationId xmlns:p14="http://schemas.microsoft.com/office/powerpoint/2010/main" val="3581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1437961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2525" cy="3722687"/>
          </a:xfrm>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68</a:t>
            </a:fld>
            <a:endParaRPr lang="en-US" altLang="zh-CN"/>
          </a:p>
        </p:txBody>
      </p:sp>
    </p:spTree>
    <p:extLst>
      <p:ext uri="{BB962C8B-B14F-4D97-AF65-F5344CB8AC3E}">
        <p14:creationId xmlns:p14="http://schemas.microsoft.com/office/powerpoint/2010/main" val="119083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dirty="0" smtClean="0"/>
              <a:t>Let me give some concrete examples of our problem. The first example is the mobile communication network. Mobile users communicate with each other by making calls and sending text messages. [Click] What we want to do is to infer the friendship in the communication network.</a:t>
            </a:r>
            <a:endParaRPr lang="en-US" dirty="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8</a:t>
            </a:fld>
            <a:endParaRPr lang="en-US" altLang="zh-CN"/>
          </a:p>
        </p:txBody>
      </p:sp>
    </p:spTree>
    <p:extLst>
      <p:ext uri="{BB962C8B-B14F-4D97-AF65-F5344CB8AC3E}">
        <p14:creationId xmlns:p14="http://schemas.microsoft.com/office/powerpoint/2010/main" val="4983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2E79F43-6908-4B1A-A9AD-43D028E4EDC1}" type="slidenum">
              <a:rPr lang="en-US" altLang="zh-CN" smtClean="0"/>
              <a:pPr>
                <a:defRPr/>
              </a:pPr>
              <a:t>10</a:t>
            </a:fld>
            <a:endParaRPr lang="en-US" altLang="zh-CN"/>
          </a:p>
        </p:txBody>
      </p:sp>
    </p:spTree>
    <p:extLst>
      <p:ext uri="{BB962C8B-B14F-4D97-AF65-F5344CB8AC3E}">
        <p14:creationId xmlns:p14="http://schemas.microsoft.com/office/powerpoint/2010/main" val="194328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defTabSz="914332">
              <a:defRPr/>
            </a:pPr>
            <a:r>
              <a:rPr lang="en-US" dirty="0" smtClean="0"/>
              <a:t>Now let’s give a formal definition of this problem. Basically, the input is a social network, which contains [Click] a set of users. In the social network, some relationships may be [Click] labeled, [Click] but most are not. Therefore, the input is a [Click] partially label network. [Click] In this problem, the input is a partially labeled network G, the objective is to learn a mapping function f, which can predict the relationship semantics for each relationship in the input social graph. It should be noted that, the partially-labeled property is very important. To learn a high-quality predictive model, we should not only consider the labeled information, but also the unlabeled network structure information.</a:t>
            </a:r>
          </a:p>
          <a:p>
            <a:endParaRPr lang="zh-CN" altLang="en-US" dirty="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11</a:t>
            </a:fld>
            <a:endParaRPr lang="en-US" altLang="zh-CN"/>
          </a:p>
        </p:txBody>
      </p:sp>
    </p:spTree>
    <p:extLst>
      <p:ext uri="{BB962C8B-B14F-4D97-AF65-F5344CB8AC3E}">
        <p14:creationId xmlns:p14="http://schemas.microsoft.com/office/powerpoint/2010/main" val="135488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dirty="0" smtClean="0"/>
              <a:t>Now, let’s discuss about the solutions. In general, there are two ways to model the problem. The first way is to model each user as a node [Click]. And another way is to model each relationship as a node [Click]</a:t>
            </a:r>
          </a:p>
          <a:p>
            <a:r>
              <a:rPr lang="en-US" dirty="0" smtClean="0"/>
              <a:t>The first way is more intuitive, but it’s difficult to model the some correlations between different relationships. We use the second model.</a:t>
            </a:r>
          </a:p>
          <a:p>
            <a:endParaRPr lang="zh-CN" altLang="en-US" dirty="0"/>
          </a:p>
        </p:txBody>
      </p:sp>
      <p:sp>
        <p:nvSpPr>
          <p:cNvPr id="4" name="灯片编号占位符 3"/>
          <p:cNvSpPr>
            <a:spLocks noGrp="1"/>
          </p:cNvSpPr>
          <p:nvPr>
            <p:ph type="sldNum" sz="quarter" idx="10"/>
          </p:nvPr>
        </p:nvSpPr>
        <p:spPr/>
        <p:txBody>
          <a:bodyPr/>
          <a:lstStyle/>
          <a:p>
            <a:pPr>
              <a:defRPr/>
            </a:pPr>
            <a:fld id="{0FADB17D-DD6F-4237-8AC3-0F37A434A05F}" type="slidenum">
              <a:rPr lang="en-US" altLang="zh-CN" smtClean="0"/>
              <a:pPr>
                <a:defRPr/>
              </a:pPr>
              <a:t>12</a:t>
            </a:fld>
            <a:endParaRPr lang="en-US" altLang="zh-CN"/>
          </a:p>
        </p:txBody>
      </p:sp>
    </p:spTree>
    <p:extLst>
      <p:ext uri="{BB962C8B-B14F-4D97-AF65-F5344CB8AC3E}">
        <p14:creationId xmlns:p14="http://schemas.microsoft.com/office/powerpoint/2010/main" val="184690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Now we introduce our partially labeled pairwise factor graph model in detail. Take the mobile network as example.  The left side is input mobile social network. [Click] And the right side is the formulized model. [Click] Each relationship in the input network is mapped to a relationship node in the model. [click]</a:t>
            </a:r>
          </a:p>
          <a:p>
            <a:r>
              <a:rPr lang="en-US" dirty="0" smtClean="0"/>
              <a:t>For each relationship node, we have a corresponding latent variable y. [click] The value of latent variable indicates the type of relationship.</a:t>
            </a:r>
          </a:p>
          <a:p>
            <a:r>
              <a:rPr lang="en-US" dirty="0" smtClean="0"/>
              <a:t>In this model, we define three different factors.</a:t>
            </a:r>
          </a:p>
          <a:p>
            <a:r>
              <a:rPr lang="en-US" dirty="0" smtClean="0"/>
              <a:t>The first factor is attribute factor. For each relationship, there may exist some user-specific/link-specific attributes which can reflect the relationship type.</a:t>
            </a:r>
          </a:p>
          <a:p>
            <a:r>
              <a:rPr lang="en-US" dirty="0" smtClean="0"/>
              <a:t>For example:</a:t>
            </a:r>
          </a:p>
          <a:p>
            <a:r>
              <a:rPr lang="en-US" dirty="0" smtClean="0"/>
              <a:t>   How frequently two users make call to each other? </a:t>
            </a:r>
          </a:p>
          <a:p>
            <a:r>
              <a:rPr lang="en-US" dirty="0" smtClean="0"/>
              <a:t>These features are added in to the model as "attribute factors.“</a:t>
            </a:r>
          </a:p>
          <a:p>
            <a:r>
              <a:rPr lang="en-US" dirty="0" smtClean="0"/>
              <a:t>The second factor is correlation factor. Different relationships may have some correlations. Let's image such a situation, user Bob makes call to Alice immediately after the call to Carl. Then, the relationship between Bob and Alice, and the relationship between Bob and Carl, are very likely to be the same.</a:t>
            </a:r>
          </a:p>
          <a:p>
            <a:r>
              <a:rPr lang="en-US" dirty="0" smtClean="0"/>
              <a:t>[Click]</a:t>
            </a:r>
          </a:p>
          <a:p>
            <a:r>
              <a:rPr lang="en-US" dirty="0" smtClean="0"/>
              <a:t>The third factor is constraint factor. There also may exist some common knowledge that can help us to infer the relationship types.</a:t>
            </a:r>
          </a:p>
          <a:p>
            <a:r>
              <a:rPr lang="en-US" dirty="0" smtClean="0"/>
              <a:t>[Click]</a:t>
            </a:r>
          </a:p>
          <a:p>
            <a:r>
              <a:rPr lang="en-US" dirty="0" smtClean="0"/>
              <a:t>Finally, this model is a partially labeled model. Some of the nodes are labeled and some are not. </a:t>
            </a:r>
          </a:p>
          <a:p>
            <a:r>
              <a:rPr lang="en-US" dirty="0" smtClean="0"/>
              <a:t>[Click]</a:t>
            </a:r>
          </a:p>
          <a:p>
            <a:r>
              <a:rPr lang="en-US" dirty="0" smtClean="0"/>
              <a:t>Based on this model, The problem is cast as, for each relationship, identify which type has the highest probability.</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FADB17D-DD6F-4237-8AC3-0F37A434A05F}" type="slidenum">
              <a:rPr lang="en-US" altLang="zh-CN" smtClean="0"/>
              <a:pPr>
                <a:defRPr/>
              </a:pPr>
              <a:t>13</a:t>
            </a:fld>
            <a:endParaRPr lang="en-US" altLang="zh-CN"/>
          </a:p>
        </p:txBody>
      </p:sp>
    </p:spTree>
    <p:extLst>
      <p:ext uri="{BB962C8B-B14F-4D97-AF65-F5344CB8AC3E}">
        <p14:creationId xmlns:p14="http://schemas.microsoft.com/office/powerpoint/2010/main" val="10850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ADB17D-DD6F-4237-8AC3-0F37A434A05F}" type="slidenum">
              <a:rPr lang="en-US" altLang="zh-CN" smtClean="0"/>
              <a:pPr>
                <a:defRPr/>
              </a:pPr>
              <a:t>14</a:t>
            </a:fld>
            <a:endParaRPr lang="en-US" altLang="zh-CN"/>
          </a:p>
        </p:txBody>
      </p:sp>
    </p:spTree>
    <p:extLst>
      <p:ext uri="{BB962C8B-B14F-4D97-AF65-F5344CB8AC3E}">
        <p14:creationId xmlns:p14="http://schemas.microsoft.com/office/powerpoint/2010/main" val="1811580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DBBD65A4-6C67-E647-AB0C-632B3768EF9A}" type="datetime1">
              <a:rPr lang="en-US" altLang="zh-CN" smtClean="0"/>
              <a:t>4/2/17</a:t>
            </a:fld>
            <a:endParaRPr lang="en-US" altLang="zh-CN"/>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331DC5A-864B-4D0C-9833-CDAC7120CC19}" type="slidenum">
              <a:rPr lang="en-US" altLang="zh-CN" smtClean="0"/>
              <a:pPr>
                <a:defRPr/>
              </a:pPr>
              <a:t>‹#›</a:t>
            </a:fld>
            <a:endParaRPr lang="en-US" altLang="zh-CN"/>
          </a:p>
        </p:txBody>
      </p:sp>
    </p:spTree>
    <p:extLst>
      <p:ext uri="{BB962C8B-B14F-4D97-AF65-F5344CB8AC3E}">
        <p14:creationId xmlns:p14="http://schemas.microsoft.com/office/powerpoint/2010/main" val="20736813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5"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4.emf"/><Relationship Id="rId5" Type="http://schemas.openxmlformats.org/officeDocument/2006/relationships/image" Target="../media/image2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3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50.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tags" Target="../tags/tag10.xml"/><Relationship Id="rId2"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g"/><Relationship Id="rId3" Type="http://schemas.openxmlformats.org/officeDocument/2006/relationships/image" Target="../media/image6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 Id="rId3" Type="http://schemas.openxmlformats.org/officeDocument/2006/relationships/image" Target="../media/image6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oleObject" Target="../embeddings/oleObject1.bin"/><Relationship Id="rId5" Type="http://schemas.openxmlformats.org/officeDocument/2006/relationships/image" Target="../media/image73.emf"/><Relationship Id="rId6" Type="http://schemas.openxmlformats.org/officeDocument/2006/relationships/oleObject" Target="../embeddings/oleObject2.bin"/><Relationship Id="rId7" Type="http://schemas.openxmlformats.org/officeDocument/2006/relationships/image" Target="../media/image7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emf"/><Relationship Id="rId7" Type="http://schemas.openxmlformats.org/officeDocument/2006/relationships/image" Target="../media/image91.emf"/><Relationship Id="rId8" Type="http://schemas.openxmlformats.org/officeDocument/2006/relationships/image" Target="../media/image92.png"/><Relationship Id="rId9"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3" Type="http://schemas.openxmlformats.org/officeDocument/2006/relationships/image" Target="../media/image96.emf"/><Relationship Id="rId4" Type="http://schemas.openxmlformats.org/officeDocument/2006/relationships/image" Target="../media/image97.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4" Type="http://schemas.openxmlformats.org/officeDocument/2006/relationships/hyperlink" Target="http://arnetminer.org/data"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0" y="4419600"/>
            <a:ext cx="9144000" cy="1828800"/>
          </a:xfrm>
        </p:spPr>
        <p:txBody>
          <a:bodyPr>
            <a:normAutofit/>
          </a:bodyPr>
          <a:lstStyle/>
          <a:p>
            <a:r>
              <a:rPr lang="en-US" altLang="zh-CN" sz="2800" b="1" dirty="0" smtClean="0">
                <a:latin typeface="+mj-lt"/>
                <a:ea typeface="微软雅黑" pitchFamily="34" charset="-122"/>
                <a:cs typeface="Times New Roman" pitchFamily="18" charset="0"/>
              </a:rPr>
              <a:t>Jie Tang</a:t>
            </a:r>
          </a:p>
          <a:p>
            <a:pPr algn="ctr" eaLnBrk="1" hangingPunct="1"/>
            <a:r>
              <a:rPr lang="en-US" altLang="zh-CN" sz="2800" dirty="0" smtClean="0">
                <a:latin typeface="+mj-lt"/>
                <a:ea typeface="微软雅黑" pitchFamily="34" charset="-122"/>
                <a:cs typeface="Times New Roman" pitchFamily="18" charset="0"/>
              </a:rPr>
              <a:t>Computer Science, Tsinghua University</a:t>
            </a:r>
          </a:p>
          <a:p>
            <a:pPr algn="ctr" eaLnBrk="1" hangingPunct="1"/>
            <a:r>
              <a:rPr lang="en-US" altLang="zh-CN" sz="2800" dirty="0" smtClean="0">
                <a:latin typeface="+mj-lt"/>
                <a:ea typeface="微软雅黑" pitchFamily="34" charset="-122"/>
                <a:cs typeface="Times New Roman" pitchFamily="18" charset="0"/>
              </a:rPr>
              <a:t>@WWW’2017</a:t>
            </a:r>
          </a:p>
        </p:txBody>
      </p:sp>
      <p:sp>
        <p:nvSpPr>
          <p:cNvPr id="8194" name="Rectangle 2"/>
          <p:cNvSpPr>
            <a:spLocks noGrp="1" noChangeArrowheads="1"/>
          </p:cNvSpPr>
          <p:nvPr>
            <p:ph type="ctrTitle"/>
          </p:nvPr>
        </p:nvSpPr>
        <p:spPr>
          <a:xfrm>
            <a:off x="0" y="2133600"/>
            <a:ext cx="9144000" cy="1828800"/>
          </a:xfrm>
        </p:spPr>
        <p:txBody>
          <a:bodyPr>
            <a:noAutofit/>
          </a:bodyPr>
          <a:lstStyle/>
          <a:p>
            <a:r>
              <a:rPr lang="en-US" altLang="zh-CN" sz="4400" b="1" dirty="0"/>
              <a:t>Computational Models for Social Network </a:t>
            </a:r>
            <a:r>
              <a:rPr lang="en-US" altLang="zh-CN" sz="4400" b="1" dirty="0" smtClean="0"/>
              <a:t>Analysis</a:t>
            </a:r>
            <a:br>
              <a:rPr lang="en-US" altLang="zh-CN" sz="4400" b="1" dirty="0" smtClean="0"/>
            </a:br>
            <a:r>
              <a:rPr lang="en-US" altLang="zh-CN" sz="2400" b="1" dirty="0" smtClean="0">
                <a:solidFill>
                  <a:srgbClr val="FF0000"/>
                </a:solidFill>
              </a:rPr>
              <a:t>—mining big social networks (Part II: Social Interaction)</a:t>
            </a:r>
            <a:endParaRPr lang="en-US" altLang="zh-CN" b="1" dirty="0" smtClean="0">
              <a:solidFill>
                <a:srgbClr val="00A642"/>
              </a:solidFill>
              <a:latin typeface="微软雅黑" pitchFamily="34" charset="-122"/>
              <a:ea typeface="微软雅黑" pitchFamily="34" charset="-122"/>
            </a:endParaRPr>
          </a:p>
        </p:txBody>
      </p:sp>
      <p:pic>
        <p:nvPicPr>
          <p:cNvPr id="2" name="Picture 2" descr="E:\learning\research\Social_Action_Tracking\presentation\000-1-清华大学校徽_p1.png"/>
          <p:cNvPicPr>
            <a:picLocks noChangeAspect="1" noChangeArrowheads="1"/>
          </p:cNvPicPr>
          <p:nvPr/>
        </p:nvPicPr>
        <p:blipFill>
          <a:blip r:embed="rId3" cstate="print"/>
          <a:srcRect/>
          <a:stretch>
            <a:fillRect/>
          </a:stretch>
        </p:blipFill>
        <p:spPr bwMode="auto">
          <a:xfrm>
            <a:off x="7929838" y="0"/>
            <a:ext cx="1214162"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62">
                <a:latin typeface="Times New Roman" pitchFamily="18" charset="0"/>
                <a:ea typeface="黑体" pitchFamily="49" charset="-122"/>
                <a:cs typeface="Times New Roman" pitchFamily="18" charset="0"/>
              </a:rPr>
              <a:t>Networks</a:t>
            </a:r>
            <a:endParaRPr lang="zh-CN" altLang="en-US" sz="4062" dirty="0">
              <a:latin typeface="Times New Roman" pitchFamily="18" charset="0"/>
              <a:ea typeface="黑体" pitchFamily="49" charset="-122"/>
              <a:cs typeface="Times New Roman" pitchFamily="18" charset="0"/>
            </a:endParaRPr>
          </a:p>
        </p:txBody>
      </p:sp>
      <p:sp>
        <p:nvSpPr>
          <p:cNvPr id="3" name="内容占位符 2"/>
          <p:cNvSpPr>
            <a:spLocks noGrp="1"/>
          </p:cNvSpPr>
          <p:nvPr>
            <p:ph idx="1"/>
          </p:nvPr>
        </p:nvSpPr>
        <p:spPr>
          <a:xfrm>
            <a:off x="323870" y="1368669"/>
            <a:ext cx="8820143" cy="5225562"/>
          </a:xfrm>
        </p:spPr>
        <p:txBody>
          <a:bodyPr/>
          <a:lstStyle/>
          <a:p>
            <a:r>
              <a:rPr lang="en-US" altLang="zh-CN" sz="2215" b="1" dirty="0" err="1"/>
              <a:t>Epinions</a:t>
            </a:r>
            <a:r>
              <a:rPr lang="en-US" altLang="zh-CN" sz="2215" b="1" dirty="0"/>
              <a:t> </a:t>
            </a:r>
            <a:r>
              <a:rPr lang="en-US" altLang="zh-CN" sz="2215" dirty="0"/>
              <a:t>a network of product reviewers: 131,828 nodes (users) and 841,372 edges</a:t>
            </a:r>
          </a:p>
          <a:p>
            <a:pPr lvl="1"/>
            <a:r>
              <a:rPr lang="en-US" altLang="zh-CN" sz="1846" dirty="0"/>
              <a:t>trust relationships between users</a:t>
            </a:r>
          </a:p>
          <a:p>
            <a:r>
              <a:rPr lang="en-US" altLang="zh-CN" sz="2215" b="1" dirty="0"/>
              <a:t>Slashdot</a:t>
            </a:r>
            <a:r>
              <a:rPr lang="en-US" altLang="zh-CN" sz="2215" dirty="0"/>
              <a:t>: 82,144 users and 59,202 edges </a:t>
            </a:r>
          </a:p>
          <a:p>
            <a:pPr lvl="1"/>
            <a:r>
              <a:rPr lang="en-US" altLang="zh-CN" sz="1846" dirty="0"/>
              <a:t>“friend” relationships between users</a:t>
            </a:r>
          </a:p>
          <a:p>
            <a:r>
              <a:rPr lang="en-US" altLang="zh-CN" sz="2215" b="1" dirty="0"/>
              <a:t>Mobile</a:t>
            </a:r>
            <a:r>
              <a:rPr lang="en-US" altLang="zh-CN" sz="2215" dirty="0"/>
              <a:t>: 107 mobile users and 5,436 edges</a:t>
            </a:r>
          </a:p>
          <a:p>
            <a:pPr lvl="1"/>
            <a:r>
              <a:rPr lang="en-US" altLang="zh-CN" sz="1846" dirty="0"/>
              <a:t>to infer friendships between users</a:t>
            </a:r>
          </a:p>
          <a:p>
            <a:r>
              <a:rPr lang="en-US" altLang="zh-CN" sz="2215" b="1" dirty="0"/>
              <a:t>Coauthor</a:t>
            </a:r>
            <a:r>
              <a:rPr lang="en-US" altLang="zh-CN" sz="2215" dirty="0"/>
              <a:t>: 815,946 authors and 2,792,833 coauthor relationships</a:t>
            </a:r>
          </a:p>
          <a:p>
            <a:pPr lvl="1"/>
            <a:r>
              <a:rPr lang="en-US" altLang="zh-CN" sz="1846" dirty="0"/>
              <a:t>to infer advisor-advisee relationships between coauthors</a:t>
            </a:r>
          </a:p>
          <a:p>
            <a:r>
              <a:rPr lang="en-US" altLang="zh-CN" sz="2215" b="1" dirty="0"/>
              <a:t>Enron</a:t>
            </a:r>
            <a:r>
              <a:rPr lang="en-US" altLang="zh-CN" sz="2215" dirty="0"/>
              <a:t>: 151 Enron employees and 3572 edges</a:t>
            </a:r>
          </a:p>
          <a:p>
            <a:pPr lvl="1"/>
            <a:r>
              <a:rPr lang="en-US" altLang="zh-CN" sz="1846" dirty="0"/>
              <a:t>to infer manager-subordinate relationships between users.</a:t>
            </a:r>
          </a:p>
        </p:txBody>
      </p:sp>
      <p:sp>
        <p:nvSpPr>
          <p:cNvPr id="4" name="矩形 3"/>
          <p:cNvSpPr/>
          <p:nvPr/>
        </p:nvSpPr>
        <p:spPr>
          <a:xfrm>
            <a:off x="650334" y="1368463"/>
            <a:ext cx="8208912" cy="2525819"/>
          </a:xfrm>
          <a:prstGeom prst="rect">
            <a:avLst/>
          </a:prstGeom>
          <a:solidFill>
            <a:srgbClr val="FFCCCC">
              <a:alpha val="1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99601" y="3495469"/>
            <a:ext cx="2359647" cy="39881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Undirected network</a:t>
            </a:r>
            <a:endParaRPr lang="zh-CN" altLang="en-US" dirty="0">
              <a:solidFill>
                <a:srgbClr val="0000CC"/>
              </a:solidFill>
            </a:endParaRPr>
          </a:p>
        </p:txBody>
      </p:sp>
      <p:sp>
        <p:nvSpPr>
          <p:cNvPr id="6" name="矩形 5"/>
          <p:cNvSpPr/>
          <p:nvPr/>
        </p:nvSpPr>
        <p:spPr>
          <a:xfrm>
            <a:off x="650334" y="3960752"/>
            <a:ext cx="8208912" cy="1894364"/>
          </a:xfrm>
          <a:prstGeom prst="rect">
            <a:avLst/>
          </a:prstGeom>
          <a:solidFill>
            <a:srgbClr val="CCFFFF">
              <a:alpha val="15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98712" y="5456302"/>
            <a:ext cx="2060537" cy="398814"/>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Directed network</a:t>
            </a:r>
            <a:endParaRPr lang="zh-CN" altLang="en-US" dirty="0">
              <a:solidFill>
                <a:srgbClr val="0000CC"/>
              </a:solidFill>
            </a:endParaRPr>
          </a:p>
        </p:txBody>
      </p:sp>
    </p:spTree>
    <p:extLst>
      <p:ext uri="{BB962C8B-B14F-4D97-AF65-F5344CB8AC3E}">
        <p14:creationId xmlns:p14="http://schemas.microsoft.com/office/powerpoint/2010/main" val="690985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Formulation</a:t>
            </a:r>
            <a:endParaRPr lang="zh-CN" altLang="en-US" dirty="0"/>
          </a:p>
        </p:txBody>
      </p:sp>
      <p:cxnSp>
        <p:nvCxnSpPr>
          <p:cNvPr id="168" name="直接连接符 39"/>
          <p:cNvCxnSpPr>
            <a:stCxn id="172" idx="3"/>
          </p:cNvCxnSpPr>
          <p:nvPr/>
        </p:nvCxnSpPr>
        <p:spPr>
          <a:xfrm>
            <a:off x="3185622" y="4631780"/>
            <a:ext cx="976915" cy="60156"/>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69" name="图片 168" descr="Misc-Buddy-Blue-icon.png"/>
          <p:cNvPicPr>
            <a:picLocks noChangeAspect="1"/>
          </p:cNvPicPr>
          <p:nvPr/>
        </p:nvPicPr>
        <p:blipFill>
          <a:blip r:embed="rId3" cstate="print"/>
          <a:stretch>
            <a:fillRect/>
          </a:stretch>
        </p:blipFill>
        <p:spPr>
          <a:xfrm>
            <a:off x="3387958" y="2365497"/>
            <a:ext cx="589744" cy="544379"/>
          </a:xfrm>
          <a:prstGeom prst="rect">
            <a:avLst/>
          </a:prstGeom>
        </p:spPr>
      </p:pic>
      <p:pic>
        <p:nvPicPr>
          <p:cNvPr id="170" name="图片 169" descr="Misc-Buddy-Blue-icon.png"/>
          <p:cNvPicPr>
            <a:picLocks noChangeAspect="1"/>
          </p:cNvPicPr>
          <p:nvPr/>
        </p:nvPicPr>
        <p:blipFill>
          <a:blip r:embed="rId3" cstate="print"/>
          <a:stretch>
            <a:fillRect/>
          </a:stretch>
        </p:blipFill>
        <p:spPr>
          <a:xfrm>
            <a:off x="1691682" y="3696455"/>
            <a:ext cx="561661" cy="518456"/>
          </a:xfrm>
          <a:prstGeom prst="rect">
            <a:avLst/>
          </a:prstGeom>
        </p:spPr>
      </p:pic>
      <p:pic>
        <p:nvPicPr>
          <p:cNvPr id="171" name="图片 170" descr="Misc-Buddy-Blue-icon.png"/>
          <p:cNvPicPr>
            <a:picLocks noChangeAspect="1"/>
          </p:cNvPicPr>
          <p:nvPr/>
        </p:nvPicPr>
        <p:blipFill>
          <a:blip r:embed="rId3" cstate="print"/>
          <a:stretch>
            <a:fillRect/>
          </a:stretch>
        </p:blipFill>
        <p:spPr>
          <a:xfrm>
            <a:off x="4252054" y="3229593"/>
            <a:ext cx="589744" cy="544379"/>
          </a:xfrm>
          <a:prstGeom prst="rect">
            <a:avLst/>
          </a:prstGeom>
        </p:spPr>
      </p:pic>
      <p:pic>
        <p:nvPicPr>
          <p:cNvPr id="172" name="图片 171" descr="Misc-Buddy-Blue-icon.png"/>
          <p:cNvPicPr>
            <a:picLocks noChangeAspect="1"/>
          </p:cNvPicPr>
          <p:nvPr/>
        </p:nvPicPr>
        <p:blipFill>
          <a:blip r:embed="rId3" cstate="print"/>
          <a:stretch>
            <a:fillRect/>
          </a:stretch>
        </p:blipFill>
        <p:spPr>
          <a:xfrm>
            <a:off x="2595864" y="4359565"/>
            <a:ext cx="589744" cy="544379"/>
          </a:xfrm>
          <a:prstGeom prst="rect">
            <a:avLst/>
          </a:prstGeom>
        </p:spPr>
      </p:pic>
      <p:pic>
        <p:nvPicPr>
          <p:cNvPr id="173" name="图片 172" descr="Misc-Buddy-Blue-icon.png"/>
          <p:cNvPicPr>
            <a:picLocks noChangeAspect="1"/>
          </p:cNvPicPr>
          <p:nvPr/>
        </p:nvPicPr>
        <p:blipFill>
          <a:blip r:embed="rId3" cstate="print"/>
          <a:stretch>
            <a:fillRect/>
          </a:stretch>
        </p:blipFill>
        <p:spPr>
          <a:xfrm>
            <a:off x="4166362" y="4426034"/>
            <a:ext cx="589744" cy="544379"/>
          </a:xfrm>
          <a:prstGeom prst="rect">
            <a:avLst/>
          </a:prstGeom>
          <a:ln>
            <a:noFill/>
          </a:ln>
        </p:spPr>
      </p:pic>
      <p:cxnSp>
        <p:nvCxnSpPr>
          <p:cNvPr id="174" name="直接连接符 39"/>
          <p:cNvCxnSpPr/>
          <p:nvPr/>
        </p:nvCxnSpPr>
        <p:spPr>
          <a:xfrm flipV="1">
            <a:off x="3171934" y="3694876"/>
            <a:ext cx="1008112" cy="797627"/>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直接连接符 39"/>
          <p:cNvCxnSpPr/>
          <p:nvPr/>
        </p:nvCxnSpPr>
        <p:spPr>
          <a:xfrm flipH="1" flipV="1">
            <a:off x="3942628" y="2824898"/>
            <a:ext cx="453436" cy="471164"/>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接连接符 39"/>
          <p:cNvCxnSpPr>
            <a:stCxn id="173" idx="0"/>
          </p:cNvCxnSpPr>
          <p:nvPr/>
        </p:nvCxnSpPr>
        <p:spPr>
          <a:xfrm flipV="1">
            <a:off x="4461232" y="3827814"/>
            <a:ext cx="65168" cy="598220"/>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7" name="直接连接符 39"/>
          <p:cNvCxnSpPr/>
          <p:nvPr/>
        </p:nvCxnSpPr>
        <p:spPr>
          <a:xfrm flipV="1">
            <a:off x="2195027" y="2897249"/>
            <a:ext cx="1206619" cy="991966"/>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76" name="TextBox 3075"/>
          <p:cNvSpPr txBox="1"/>
          <p:nvPr/>
        </p:nvSpPr>
        <p:spPr>
          <a:xfrm>
            <a:off x="2121903" y="1700812"/>
            <a:ext cx="3879179" cy="433196"/>
          </a:xfrm>
          <a:prstGeom prst="rect">
            <a:avLst/>
          </a:prstGeom>
          <a:noFill/>
        </p:spPr>
        <p:txBody>
          <a:bodyPr wrap="square" rtlCol="0">
            <a:spAutoFit/>
          </a:bodyPr>
          <a:lstStyle/>
          <a:p>
            <a:pPr marL="0" lvl="1"/>
            <a:r>
              <a:rPr lang="en-US" altLang="zh-CN" sz="2215" dirty="0"/>
              <a:t>Input:</a:t>
            </a:r>
            <a:r>
              <a:rPr lang="en-US" altLang="zh-CN" sz="2215" i="1" dirty="0"/>
              <a:t> G</a:t>
            </a:r>
            <a:r>
              <a:rPr lang="en-US" altLang="zh-CN" sz="2215" dirty="0"/>
              <a:t>=(</a:t>
            </a:r>
            <a:r>
              <a:rPr lang="en-US" altLang="zh-CN" sz="2215" i="1" dirty="0"/>
              <a:t>V,E</a:t>
            </a:r>
            <a:r>
              <a:rPr lang="en-US" altLang="zh-CN" sz="2215" i="1" baseline="30000" dirty="0"/>
              <a:t>L</a:t>
            </a:r>
            <a:r>
              <a:rPr lang="en-US" altLang="zh-CN" sz="2215" i="1" dirty="0"/>
              <a:t>,E</a:t>
            </a:r>
            <a:r>
              <a:rPr lang="en-US" altLang="zh-CN" sz="2215" i="1" baseline="30000" dirty="0"/>
              <a:t>U</a:t>
            </a:r>
            <a:r>
              <a:rPr lang="en-US" altLang="zh-CN" sz="2215" i="1" dirty="0"/>
              <a:t>,R</a:t>
            </a:r>
            <a:r>
              <a:rPr lang="en-US" altLang="zh-CN" sz="2215" i="1" baseline="30000" dirty="0"/>
              <a:t>L</a:t>
            </a:r>
            <a:r>
              <a:rPr lang="en-US" altLang="zh-CN" sz="2215" i="1" dirty="0"/>
              <a:t>,W</a:t>
            </a:r>
            <a:r>
              <a:rPr lang="en-US" altLang="zh-CN" sz="2215" dirty="0"/>
              <a:t>)</a:t>
            </a:r>
          </a:p>
        </p:txBody>
      </p:sp>
      <p:sp>
        <p:nvSpPr>
          <p:cNvPr id="3083" name="椭圆 3082"/>
          <p:cNvSpPr/>
          <p:nvPr/>
        </p:nvSpPr>
        <p:spPr bwMode="auto">
          <a:xfrm>
            <a:off x="3375559" y="1734043"/>
            <a:ext cx="299110" cy="365579"/>
          </a:xfrm>
          <a:prstGeom prst="ellipse">
            <a:avLst/>
          </a:prstGeom>
          <a:noFill/>
          <a:ln w="38100" cap="flat" cmpd="sng" algn="ctr">
            <a:solidFill>
              <a:srgbClr val="C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sp>
        <p:nvSpPr>
          <p:cNvPr id="192" name="椭圆 191"/>
          <p:cNvSpPr/>
          <p:nvPr/>
        </p:nvSpPr>
        <p:spPr bwMode="auto">
          <a:xfrm>
            <a:off x="3707904" y="1733510"/>
            <a:ext cx="299110" cy="366114"/>
          </a:xfrm>
          <a:prstGeom prst="ellipse">
            <a:avLst/>
          </a:prstGeom>
          <a:noFill/>
          <a:ln w="38100" cap="flat" cmpd="sng" algn="ctr">
            <a:solidFill>
              <a:srgbClr val="C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dirty="0">
              <a:solidFill>
                <a:srgbClr val="003399"/>
              </a:solidFill>
              <a:latin typeface="Verdana" pitchFamily="34" charset="0"/>
              <a:ea typeface="黑体" pitchFamily="2" charset="-122"/>
            </a:endParaRPr>
          </a:p>
        </p:txBody>
      </p:sp>
      <p:sp>
        <p:nvSpPr>
          <p:cNvPr id="193" name="椭圆 192"/>
          <p:cNvSpPr/>
          <p:nvPr/>
        </p:nvSpPr>
        <p:spPr bwMode="auto">
          <a:xfrm>
            <a:off x="4098570" y="1734046"/>
            <a:ext cx="291534" cy="365661"/>
          </a:xfrm>
          <a:prstGeom prst="ellipse">
            <a:avLst/>
          </a:prstGeom>
          <a:noFill/>
          <a:ln w="38100" cap="flat" cmpd="sng" algn="ctr">
            <a:solidFill>
              <a:srgbClr val="C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sp>
        <p:nvSpPr>
          <p:cNvPr id="194" name="椭圆 193"/>
          <p:cNvSpPr/>
          <p:nvPr/>
        </p:nvSpPr>
        <p:spPr bwMode="auto">
          <a:xfrm>
            <a:off x="4537284" y="1733510"/>
            <a:ext cx="324768" cy="366114"/>
          </a:xfrm>
          <a:prstGeom prst="ellipse">
            <a:avLst/>
          </a:prstGeom>
          <a:noFill/>
          <a:ln w="38100" cap="flat" cmpd="sng" algn="ctr">
            <a:solidFill>
              <a:srgbClr val="C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sp>
        <p:nvSpPr>
          <p:cNvPr id="3084" name="TextBox 3083"/>
          <p:cNvSpPr txBox="1"/>
          <p:nvPr/>
        </p:nvSpPr>
        <p:spPr>
          <a:xfrm>
            <a:off x="6024780" y="2727324"/>
            <a:ext cx="1778051" cy="37638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buNone/>
            </a:pPr>
            <a:r>
              <a:rPr lang="en-US" altLang="zh-CN" sz="1846" i="1" dirty="0"/>
              <a:t>V</a:t>
            </a:r>
            <a:r>
              <a:rPr lang="en-US" altLang="zh-CN" sz="1846" dirty="0"/>
              <a:t>: Set of Users</a:t>
            </a:r>
            <a:endParaRPr lang="zh-CN" altLang="en-US" sz="1846" dirty="0"/>
          </a:p>
        </p:txBody>
      </p:sp>
      <p:sp>
        <p:nvSpPr>
          <p:cNvPr id="197" name="TextBox 196"/>
          <p:cNvSpPr txBox="1"/>
          <p:nvPr/>
        </p:nvSpPr>
        <p:spPr>
          <a:xfrm>
            <a:off x="5220085" y="3393232"/>
            <a:ext cx="3124573" cy="37638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buNone/>
            </a:pPr>
            <a:r>
              <a:rPr lang="en-US" altLang="zh-CN" sz="1846" i="1" dirty="0"/>
              <a:t>E</a:t>
            </a:r>
            <a:r>
              <a:rPr lang="en-US" altLang="zh-CN" sz="1846" i="1" baseline="30000" dirty="0"/>
              <a:t>L</a:t>
            </a:r>
            <a:r>
              <a:rPr lang="en-US" altLang="zh-CN" sz="1846" i="1" dirty="0"/>
              <a:t>,R</a:t>
            </a:r>
            <a:r>
              <a:rPr lang="en-US" altLang="zh-CN" sz="1846" i="1" baseline="30000" dirty="0"/>
              <a:t>L</a:t>
            </a:r>
            <a:r>
              <a:rPr lang="en-US" altLang="zh-CN" sz="1846" dirty="0"/>
              <a:t>: Labeled relationships</a:t>
            </a:r>
            <a:endParaRPr lang="zh-CN" altLang="en-US" sz="1846" dirty="0"/>
          </a:p>
        </p:txBody>
      </p:sp>
      <p:sp>
        <p:nvSpPr>
          <p:cNvPr id="199" name="TextBox 198"/>
          <p:cNvSpPr txBox="1"/>
          <p:nvPr/>
        </p:nvSpPr>
        <p:spPr>
          <a:xfrm>
            <a:off x="4120846" y="2744869"/>
            <a:ext cx="906017" cy="376385"/>
          </a:xfrm>
          <a:prstGeom prst="rect">
            <a:avLst/>
          </a:prstGeom>
          <a:noFill/>
        </p:spPr>
        <p:txBody>
          <a:bodyPr wrap="none" rtlCol="0">
            <a:spAutoFit/>
          </a:bodyPr>
          <a:lstStyle/>
          <a:p>
            <a:pPr>
              <a:buNone/>
            </a:pPr>
            <a:r>
              <a:rPr lang="en-US" sz="1846" b="1" dirty="0">
                <a:solidFill>
                  <a:schemeClr val="accent1">
                    <a:lumMod val="25000"/>
                  </a:schemeClr>
                </a:solidFill>
              </a:rPr>
              <a:t>Friend</a:t>
            </a:r>
          </a:p>
        </p:txBody>
      </p:sp>
      <p:sp>
        <p:nvSpPr>
          <p:cNvPr id="200" name="TextBox 199"/>
          <p:cNvSpPr txBox="1"/>
          <p:nvPr/>
        </p:nvSpPr>
        <p:spPr>
          <a:xfrm>
            <a:off x="3185622" y="4684515"/>
            <a:ext cx="814647" cy="376385"/>
          </a:xfrm>
          <a:prstGeom prst="rect">
            <a:avLst/>
          </a:prstGeom>
          <a:noFill/>
        </p:spPr>
        <p:txBody>
          <a:bodyPr wrap="none" rtlCol="0">
            <a:spAutoFit/>
          </a:bodyPr>
          <a:lstStyle/>
          <a:p>
            <a:pPr>
              <a:buNone/>
            </a:pPr>
            <a:r>
              <a:rPr lang="en-US" sz="1846" b="1" dirty="0">
                <a:solidFill>
                  <a:schemeClr val="tx1">
                    <a:lumMod val="60000"/>
                    <a:lumOff val="40000"/>
                  </a:schemeClr>
                </a:solidFill>
              </a:rPr>
              <a:t>Other</a:t>
            </a:r>
          </a:p>
        </p:txBody>
      </p:sp>
      <p:sp>
        <p:nvSpPr>
          <p:cNvPr id="201" name="TextBox 200"/>
          <p:cNvSpPr txBox="1"/>
          <p:nvPr/>
        </p:nvSpPr>
        <p:spPr>
          <a:xfrm>
            <a:off x="5220074" y="4093690"/>
            <a:ext cx="3049233" cy="37638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buNone/>
            </a:pPr>
            <a:r>
              <a:rPr lang="en-US" altLang="zh-CN" sz="1846" i="1" dirty="0"/>
              <a:t>E</a:t>
            </a:r>
            <a:r>
              <a:rPr lang="en-US" altLang="zh-CN" sz="1846" i="1" baseline="30000" dirty="0"/>
              <a:t>U</a:t>
            </a:r>
            <a:r>
              <a:rPr lang="en-US" altLang="zh-CN" sz="1846" dirty="0"/>
              <a:t>: Unlabeled relationships</a:t>
            </a:r>
            <a:endParaRPr lang="zh-CN" altLang="en-US" sz="1846" dirty="0"/>
          </a:p>
        </p:txBody>
      </p:sp>
      <p:sp>
        <p:nvSpPr>
          <p:cNvPr id="203" name="TextBox 202"/>
          <p:cNvSpPr txBox="1"/>
          <p:nvPr/>
        </p:nvSpPr>
        <p:spPr>
          <a:xfrm>
            <a:off x="3379786" y="3762565"/>
            <a:ext cx="328936" cy="376385"/>
          </a:xfrm>
          <a:prstGeom prst="rect">
            <a:avLst/>
          </a:prstGeom>
          <a:noFill/>
        </p:spPr>
        <p:txBody>
          <a:bodyPr wrap="none" rtlCol="0">
            <a:spAutoFit/>
          </a:bodyPr>
          <a:lstStyle/>
          <a:p>
            <a:pPr>
              <a:buNone/>
            </a:pPr>
            <a:r>
              <a:rPr lang="en-US" sz="1846" b="1" dirty="0">
                <a:solidFill>
                  <a:schemeClr val="bg1">
                    <a:lumMod val="50000"/>
                  </a:schemeClr>
                </a:solidFill>
              </a:rPr>
              <a:t>?</a:t>
            </a:r>
          </a:p>
        </p:txBody>
      </p:sp>
      <p:sp>
        <p:nvSpPr>
          <p:cNvPr id="204" name="TextBox 203"/>
          <p:cNvSpPr txBox="1"/>
          <p:nvPr/>
        </p:nvSpPr>
        <p:spPr>
          <a:xfrm>
            <a:off x="4188951" y="3983883"/>
            <a:ext cx="328936" cy="376385"/>
          </a:xfrm>
          <a:prstGeom prst="rect">
            <a:avLst/>
          </a:prstGeom>
          <a:noFill/>
        </p:spPr>
        <p:txBody>
          <a:bodyPr wrap="none" rtlCol="0">
            <a:spAutoFit/>
          </a:bodyPr>
          <a:lstStyle/>
          <a:p>
            <a:pPr>
              <a:buNone/>
            </a:pPr>
            <a:r>
              <a:rPr lang="en-US" sz="1846" b="1" dirty="0">
                <a:solidFill>
                  <a:schemeClr val="bg1">
                    <a:lumMod val="50000"/>
                  </a:schemeClr>
                </a:solidFill>
              </a:rPr>
              <a:t>?</a:t>
            </a:r>
          </a:p>
        </p:txBody>
      </p:sp>
      <p:sp>
        <p:nvSpPr>
          <p:cNvPr id="3085" name="TextBox 3084"/>
          <p:cNvSpPr txBox="1"/>
          <p:nvPr/>
        </p:nvSpPr>
        <p:spPr>
          <a:xfrm>
            <a:off x="701639" y="5451931"/>
            <a:ext cx="3111590" cy="77405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buNone/>
            </a:pPr>
            <a:r>
              <a:rPr lang="en-US" altLang="zh-CN" sz="2215" dirty="0"/>
              <a:t>Input:</a:t>
            </a:r>
          </a:p>
          <a:p>
            <a:pPr marL="0" lvl="1" algn="ctr"/>
            <a:r>
              <a:rPr lang="en-US" altLang="zh-CN" sz="2215" i="1" dirty="0"/>
              <a:t>G</a:t>
            </a:r>
            <a:r>
              <a:rPr lang="en-US" altLang="zh-CN" sz="2215" dirty="0"/>
              <a:t>=(</a:t>
            </a:r>
            <a:r>
              <a:rPr lang="en-US" altLang="zh-CN" sz="2215" i="1" dirty="0"/>
              <a:t>V,E</a:t>
            </a:r>
            <a:r>
              <a:rPr lang="en-US" altLang="zh-CN" sz="2215" i="1" baseline="30000" dirty="0"/>
              <a:t>L</a:t>
            </a:r>
            <a:r>
              <a:rPr lang="en-US" altLang="zh-CN" sz="2215" i="1" dirty="0"/>
              <a:t>,E</a:t>
            </a:r>
            <a:r>
              <a:rPr lang="en-US" altLang="zh-CN" sz="2215" i="1" baseline="30000" dirty="0"/>
              <a:t>U</a:t>
            </a:r>
            <a:r>
              <a:rPr lang="en-US" altLang="zh-CN" sz="2215" i="1" dirty="0"/>
              <a:t>,R</a:t>
            </a:r>
            <a:r>
              <a:rPr lang="en-US" altLang="zh-CN" sz="2215" i="1" baseline="30000" dirty="0"/>
              <a:t>L</a:t>
            </a:r>
            <a:r>
              <a:rPr lang="en-US" altLang="zh-CN" sz="2215" i="1" dirty="0"/>
              <a:t>,W</a:t>
            </a:r>
            <a:r>
              <a:rPr lang="en-US" altLang="zh-CN" sz="2215" dirty="0"/>
              <a:t>)</a:t>
            </a:r>
            <a:endParaRPr lang="zh-CN" altLang="en-US" dirty="0"/>
          </a:p>
        </p:txBody>
      </p:sp>
      <p:sp>
        <p:nvSpPr>
          <p:cNvPr id="208" name="TextBox 207"/>
          <p:cNvSpPr txBox="1"/>
          <p:nvPr/>
        </p:nvSpPr>
        <p:spPr>
          <a:xfrm>
            <a:off x="5047107" y="5413984"/>
            <a:ext cx="3111590" cy="77405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buNone/>
            </a:pPr>
            <a:r>
              <a:rPr lang="en-US" altLang="zh-CN" sz="2215" dirty="0"/>
              <a:t>Output:</a:t>
            </a:r>
          </a:p>
          <a:p>
            <a:pPr algn="ctr">
              <a:buNone/>
            </a:pPr>
            <a:r>
              <a:rPr lang="en-US" altLang="zh-CN" sz="2215" i="1" dirty="0"/>
              <a:t>f</a:t>
            </a:r>
            <a:r>
              <a:rPr lang="en-US" altLang="zh-CN" sz="2215" dirty="0"/>
              <a:t>: </a:t>
            </a:r>
            <a:r>
              <a:rPr lang="en-US" altLang="zh-CN" sz="2215" i="1" dirty="0"/>
              <a:t>G</a:t>
            </a:r>
            <a:r>
              <a:rPr lang="en-US" altLang="zh-CN" sz="2215" dirty="0">
                <a:sym typeface="Wingdings" pitchFamily="2" charset="2"/>
              </a:rPr>
              <a:t></a:t>
            </a:r>
            <a:r>
              <a:rPr lang="en-US" altLang="zh-CN" sz="2215" i="1" dirty="0"/>
              <a:t>R</a:t>
            </a:r>
            <a:r>
              <a:rPr lang="en-US" altLang="zh-CN" sz="2215" dirty="0"/>
              <a:t> </a:t>
            </a:r>
          </a:p>
        </p:txBody>
      </p:sp>
      <p:grpSp>
        <p:nvGrpSpPr>
          <p:cNvPr id="3" name="组合 208"/>
          <p:cNvGrpSpPr/>
          <p:nvPr/>
        </p:nvGrpSpPr>
        <p:grpSpPr>
          <a:xfrm>
            <a:off x="4117136" y="5712783"/>
            <a:ext cx="742896" cy="313552"/>
            <a:chOff x="4148365" y="574608"/>
            <a:chExt cx="742896" cy="339681"/>
          </a:xfrm>
        </p:grpSpPr>
        <p:sp>
          <p:nvSpPr>
            <p:cNvPr id="210" name="右箭头 209"/>
            <p:cNvSpPr/>
            <p:nvPr/>
          </p:nvSpPr>
          <p:spPr>
            <a:xfrm>
              <a:off x="4148365" y="574608"/>
              <a:ext cx="742896" cy="339681"/>
            </a:xfrm>
            <a:prstGeom prst="rightArrow">
              <a:avLst>
                <a:gd name="adj1" fmla="val 60000"/>
                <a:gd name="adj2" fmla="val 50000"/>
              </a:avLst>
            </a:prstGeom>
          </p:spPr>
          <p:style>
            <a:lnRef idx="1">
              <a:schemeClr val="dk1"/>
            </a:lnRef>
            <a:fillRef idx="2">
              <a:schemeClr val="dk1"/>
            </a:fillRef>
            <a:effectRef idx="1">
              <a:schemeClr val="dk1"/>
            </a:effectRef>
            <a:fontRef idx="minor">
              <a:schemeClr val="dk1"/>
            </a:fontRef>
          </p:style>
        </p:sp>
        <p:sp>
          <p:nvSpPr>
            <p:cNvPr id="211" name="右箭头 4"/>
            <p:cNvSpPr/>
            <p:nvPr/>
          </p:nvSpPr>
          <p:spPr>
            <a:xfrm>
              <a:off x="4148365" y="642544"/>
              <a:ext cx="640992" cy="203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15477">
                <a:lnSpc>
                  <a:spcPct val="90000"/>
                </a:lnSpc>
                <a:spcAft>
                  <a:spcPct val="35000"/>
                </a:spcAft>
              </a:pPr>
              <a:endParaRPr lang="zh-CN" altLang="en-US" sz="1385"/>
            </a:p>
          </p:txBody>
        </p:sp>
      </p:grpSp>
      <p:sp>
        <p:nvSpPr>
          <p:cNvPr id="33" name="Rectangle 6"/>
          <p:cNvSpPr>
            <a:spLocks noChangeArrowheads="1"/>
          </p:cNvSpPr>
          <p:nvPr/>
        </p:nvSpPr>
        <p:spPr bwMode="auto">
          <a:xfrm>
            <a:off x="107504" y="2764400"/>
            <a:ext cx="2003642" cy="1109831"/>
          </a:xfrm>
          <a:prstGeom prst="rect">
            <a:avLst/>
          </a:prstGeom>
          <a:noFill/>
          <a:ln w="38100" cmpd="dbl" algn="ctr">
            <a:no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3077" tIns="43200" rIns="83077" bIns="43200" anchor="ctr">
            <a:spAutoFit/>
          </a:bodyPr>
          <a:lstStyle/>
          <a:p>
            <a:pPr algn="ctr">
              <a:spcBef>
                <a:spcPct val="20000"/>
              </a:spcBef>
              <a:buFont typeface="Wingdings" pitchFamily="2" charset="2"/>
              <a:buNone/>
            </a:pPr>
            <a:r>
              <a:rPr lang="en-US" altLang="zh-CN" sz="2215" b="1" dirty="0">
                <a:solidFill>
                  <a:srgbClr val="C00000"/>
                </a:solidFill>
                <a:latin typeface="Verdana" pitchFamily="34" charset="0"/>
                <a:ea typeface="华文行楷" pitchFamily="2" charset="-122"/>
                <a:cs typeface="Times New Roman" pitchFamily="18" charset="0"/>
                <a:sym typeface="Wingdings" pitchFamily="2" charset="2"/>
              </a:rPr>
              <a:t>Partially Labeled Network</a:t>
            </a:r>
            <a:endParaRPr lang="zh-CN" altLang="en-US" sz="2215" b="1" dirty="0">
              <a:solidFill>
                <a:srgbClr val="C00000"/>
              </a:solidFill>
              <a:latin typeface="Verdana" pitchFamily="34" charset="0"/>
              <a:ea typeface="华文行楷" pitchFamily="2" charset="-122"/>
              <a:cs typeface="Times New Roman" pitchFamily="18" charset="0"/>
              <a:sym typeface="Wingdings" pitchFamily="2" charset="2"/>
            </a:endParaRPr>
          </a:p>
        </p:txBody>
      </p:sp>
      <p:cxnSp>
        <p:nvCxnSpPr>
          <p:cNvPr id="34" name="直接连接符 39"/>
          <p:cNvCxnSpPr/>
          <p:nvPr/>
        </p:nvCxnSpPr>
        <p:spPr>
          <a:xfrm flipV="1">
            <a:off x="3086836" y="3060480"/>
            <a:ext cx="549065" cy="1386687"/>
          </a:xfrm>
          <a:prstGeom prst="line">
            <a:avLst/>
          </a:prstGeom>
          <a:ln w="889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75856" y="3561938"/>
            <a:ext cx="328936" cy="376385"/>
          </a:xfrm>
          <a:prstGeom prst="rect">
            <a:avLst/>
          </a:prstGeom>
          <a:noFill/>
        </p:spPr>
        <p:txBody>
          <a:bodyPr wrap="none" rtlCol="0">
            <a:spAutoFit/>
          </a:bodyPr>
          <a:lstStyle/>
          <a:p>
            <a:pPr>
              <a:buNone/>
            </a:pPr>
            <a:r>
              <a:rPr lang="en-US" sz="1846" b="1" dirty="0">
                <a:solidFill>
                  <a:schemeClr val="bg1">
                    <a:lumMod val="50000"/>
                  </a:schemeClr>
                </a:solidFill>
              </a:rPr>
              <a:t>?</a:t>
            </a:r>
          </a:p>
        </p:txBody>
      </p:sp>
      <p:sp>
        <p:nvSpPr>
          <p:cNvPr id="38" name="TextBox 37"/>
          <p:cNvSpPr txBox="1"/>
          <p:nvPr/>
        </p:nvSpPr>
        <p:spPr>
          <a:xfrm>
            <a:off x="2275272" y="2785442"/>
            <a:ext cx="814647" cy="376385"/>
          </a:xfrm>
          <a:prstGeom prst="rect">
            <a:avLst/>
          </a:prstGeom>
          <a:noFill/>
        </p:spPr>
        <p:txBody>
          <a:bodyPr wrap="none" rtlCol="0">
            <a:spAutoFit/>
          </a:bodyPr>
          <a:lstStyle/>
          <a:p>
            <a:pPr>
              <a:buNone/>
            </a:pPr>
            <a:r>
              <a:rPr lang="en-US" sz="1846" b="1" dirty="0">
                <a:solidFill>
                  <a:schemeClr val="tx1">
                    <a:lumMod val="60000"/>
                    <a:lumOff val="40000"/>
                  </a:schemeClr>
                </a:solidFill>
              </a:rPr>
              <a:t>Other</a:t>
            </a:r>
          </a:p>
        </p:txBody>
      </p:sp>
    </p:spTree>
    <p:extLst>
      <p:ext uri="{BB962C8B-B14F-4D97-AF65-F5344CB8AC3E}">
        <p14:creationId xmlns:p14="http://schemas.microsoft.com/office/powerpoint/2010/main" val="18815405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 Idea</a:t>
            </a:r>
            <a:endParaRPr lang="zh-CN" altLang="en-US" dirty="0"/>
          </a:p>
        </p:txBody>
      </p:sp>
      <p:sp>
        <p:nvSpPr>
          <p:cNvPr id="63" name="椭圆 62"/>
          <p:cNvSpPr/>
          <p:nvPr/>
        </p:nvSpPr>
        <p:spPr>
          <a:xfrm>
            <a:off x="3775521" y="4081070"/>
            <a:ext cx="3370527" cy="174083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a:ea typeface="宋体"/>
            </a:endParaRPr>
          </a:p>
        </p:txBody>
      </p:sp>
      <p:sp>
        <p:nvSpPr>
          <p:cNvPr id="64" name="椭圆 63"/>
          <p:cNvSpPr/>
          <p:nvPr/>
        </p:nvSpPr>
        <p:spPr>
          <a:xfrm>
            <a:off x="3775521" y="1908890"/>
            <a:ext cx="3370527" cy="1740837"/>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a:ea typeface="宋体"/>
            </a:endParaRPr>
          </a:p>
        </p:txBody>
      </p:sp>
      <p:cxnSp>
        <p:nvCxnSpPr>
          <p:cNvPr id="65" name="直接连接符 39"/>
          <p:cNvCxnSpPr>
            <a:stCxn id="69" idx="3"/>
          </p:cNvCxnSpPr>
          <p:nvPr/>
        </p:nvCxnSpPr>
        <p:spPr>
          <a:xfrm>
            <a:off x="1673454" y="4985419"/>
            <a:ext cx="976915" cy="60156"/>
          </a:xfrm>
          <a:prstGeom prst="line">
            <a:avLst/>
          </a:prstGeom>
          <a:noFill/>
          <a:ln w="88900" cap="flat" cmpd="sng" algn="ctr">
            <a:solidFill>
              <a:srgbClr val="006699"/>
            </a:solidFill>
            <a:prstDash val="solid"/>
          </a:ln>
          <a:effectLst/>
        </p:spPr>
      </p:cxnSp>
      <p:pic>
        <p:nvPicPr>
          <p:cNvPr id="66" name="图片 65" descr="Misc-Buddy-Blue-icon.png"/>
          <p:cNvPicPr>
            <a:picLocks noChangeAspect="1"/>
          </p:cNvPicPr>
          <p:nvPr/>
        </p:nvPicPr>
        <p:blipFill>
          <a:blip r:embed="rId3" cstate="print"/>
          <a:stretch>
            <a:fillRect/>
          </a:stretch>
        </p:blipFill>
        <p:spPr>
          <a:xfrm>
            <a:off x="1875790" y="2719136"/>
            <a:ext cx="589744" cy="544379"/>
          </a:xfrm>
          <a:prstGeom prst="rect">
            <a:avLst/>
          </a:prstGeom>
        </p:spPr>
      </p:pic>
      <p:pic>
        <p:nvPicPr>
          <p:cNvPr id="67" name="图片 66" descr="Misc-Buddy-Blue-icon.png"/>
          <p:cNvPicPr>
            <a:picLocks noChangeAspect="1"/>
          </p:cNvPicPr>
          <p:nvPr/>
        </p:nvPicPr>
        <p:blipFill>
          <a:blip r:embed="rId3" cstate="print"/>
          <a:stretch>
            <a:fillRect/>
          </a:stretch>
        </p:blipFill>
        <p:spPr>
          <a:xfrm>
            <a:off x="179514" y="4050119"/>
            <a:ext cx="561661" cy="518456"/>
          </a:xfrm>
          <a:prstGeom prst="rect">
            <a:avLst/>
          </a:prstGeom>
        </p:spPr>
      </p:pic>
      <p:pic>
        <p:nvPicPr>
          <p:cNvPr id="68" name="图片 67" descr="Misc-Buddy-Blue-icon.png"/>
          <p:cNvPicPr>
            <a:picLocks noChangeAspect="1"/>
          </p:cNvPicPr>
          <p:nvPr/>
        </p:nvPicPr>
        <p:blipFill>
          <a:blip r:embed="rId3" cstate="print"/>
          <a:stretch>
            <a:fillRect/>
          </a:stretch>
        </p:blipFill>
        <p:spPr>
          <a:xfrm>
            <a:off x="2739886" y="3583232"/>
            <a:ext cx="589744" cy="544379"/>
          </a:xfrm>
          <a:prstGeom prst="rect">
            <a:avLst/>
          </a:prstGeom>
        </p:spPr>
      </p:pic>
      <p:pic>
        <p:nvPicPr>
          <p:cNvPr id="69" name="图片 68" descr="Misc-Buddy-Blue-icon.png"/>
          <p:cNvPicPr>
            <a:picLocks noChangeAspect="1"/>
          </p:cNvPicPr>
          <p:nvPr/>
        </p:nvPicPr>
        <p:blipFill>
          <a:blip r:embed="rId3" cstate="print"/>
          <a:stretch>
            <a:fillRect/>
          </a:stretch>
        </p:blipFill>
        <p:spPr>
          <a:xfrm>
            <a:off x="1083696" y="4713204"/>
            <a:ext cx="589744" cy="544379"/>
          </a:xfrm>
          <a:prstGeom prst="rect">
            <a:avLst/>
          </a:prstGeom>
        </p:spPr>
      </p:pic>
      <p:pic>
        <p:nvPicPr>
          <p:cNvPr id="70" name="图片 69" descr="Misc-Buddy-Blue-icon.png"/>
          <p:cNvPicPr>
            <a:picLocks noChangeAspect="1"/>
          </p:cNvPicPr>
          <p:nvPr/>
        </p:nvPicPr>
        <p:blipFill>
          <a:blip r:embed="rId3" cstate="print"/>
          <a:stretch>
            <a:fillRect/>
          </a:stretch>
        </p:blipFill>
        <p:spPr>
          <a:xfrm>
            <a:off x="2654194" y="4779673"/>
            <a:ext cx="589744" cy="544379"/>
          </a:xfrm>
          <a:prstGeom prst="rect">
            <a:avLst/>
          </a:prstGeom>
          <a:ln>
            <a:noFill/>
          </a:ln>
        </p:spPr>
      </p:pic>
      <p:cxnSp>
        <p:nvCxnSpPr>
          <p:cNvPr id="71" name="直接连接符 39"/>
          <p:cNvCxnSpPr/>
          <p:nvPr/>
        </p:nvCxnSpPr>
        <p:spPr>
          <a:xfrm flipV="1">
            <a:off x="1659766" y="4048515"/>
            <a:ext cx="1008112" cy="797627"/>
          </a:xfrm>
          <a:prstGeom prst="line">
            <a:avLst/>
          </a:prstGeom>
          <a:noFill/>
          <a:ln w="88900" cap="flat" cmpd="sng" algn="ctr">
            <a:solidFill>
              <a:srgbClr val="006699"/>
            </a:solidFill>
            <a:prstDash val="solid"/>
          </a:ln>
          <a:effectLst/>
        </p:spPr>
      </p:cxnSp>
      <p:cxnSp>
        <p:nvCxnSpPr>
          <p:cNvPr id="72" name="直接连接符 39"/>
          <p:cNvCxnSpPr/>
          <p:nvPr/>
        </p:nvCxnSpPr>
        <p:spPr>
          <a:xfrm flipH="1" flipV="1">
            <a:off x="2430460" y="3178537"/>
            <a:ext cx="453436" cy="471164"/>
          </a:xfrm>
          <a:prstGeom prst="line">
            <a:avLst/>
          </a:prstGeom>
          <a:noFill/>
          <a:ln w="88900" cap="flat" cmpd="sng" algn="ctr">
            <a:solidFill>
              <a:srgbClr val="006699"/>
            </a:solidFill>
            <a:prstDash val="solid"/>
          </a:ln>
          <a:effectLst/>
        </p:spPr>
      </p:cxnSp>
      <p:cxnSp>
        <p:nvCxnSpPr>
          <p:cNvPr id="73" name="直接连接符 72"/>
          <p:cNvCxnSpPr>
            <a:stCxn id="70" idx="0"/>
          </p:cNvCxnSpPr>
          <p:nvPr/>
        </p:nvCxnSpPr>
        <p:spPr>
          <a:xfrm flipV="1">
            <a:off x="2949064" y="4181453"/>
            <a:ext cx="65168" cy="598220"/>
          </a:xfrm>
          <a:prstGeom prst="line">
            <a:avLst/>
          </a:prstGeom>
          <a:noFill/>
          <a:ln w="88900" cap="flat" cmpd="sng" algn="ctr">
            <a:solidFill>
              <a:srgbClr val="006699"/>
            </a:solidFill>
            <a:prstDash val="solid"/>
          </a:ln>
          <a:effectLst/>
        </p:spPr>
      </p:cxnSp>
      <p:cxnSp>
        <p:nvCxnSpPr>
          <p:cNvPr id="74" name="直接连接符 39"/>
          <p:cNvCxnSpPr/>
          <p:nvPr/>
        </p:nvCxnSpPr>
        <p:spPr>
          <a:xfrm flipV="1">
            <a:off x="682859" y="3250888"/>
            <a:ext cx="1206619" cy="991966"/>
          </a:xfrm>
          <a:prstGeom prst="line">
            <a:avLst/>
          </a:prstGeom>
          <a:noFill/>
          <a:ln w="88900" cap="flat" cmpd="sng" algn="ctr">
            <a:solidFill>
              <a:srgbClr val="006699"/>
            </a:solidFill>
            <a:prstDash val="solid"/>
          </a:ln>
          <a:effectLst/>
        </p:spPr>
      </p:cxnSp>
      <p:sp>
        <p:nvSpPr>
          <p:cNvPr id="76" name="TextBox 75"/>
          <p:cNvSpPr txBox="1"/>
          <p:nvPr/>
        </p:nvSpPr>
        <p:spPr>
          <a:xfrm>
            <a:off x="1673454" y="5038154"/>
            <a:ext cx="814647" cy="376385"/>
          </a:xfrm>
          <a:prstGeom prst="rect">
            <a:avLst/>
          </a:prstGeom>
          <a:noFill/>
        </p:spPr>
        <p:txBody>
          <a:bodyPr wrap="none" rtlCol="0">
            <a:spAutoFit/>
          </a:bodyPr>
          <a:lstStyle/>
          <a:p>
            <a:pPr defTabSz="844083" fontAlgn="auto">
              <a:spcBef>
                <a:spcPts val="0"/>
              </a:spcBef>
              <a:spcAft>
                <a:spcPts val="0"/>
              </a:spcAft>
              <a:defRPr/>
            </a:pPr>
            <a:r>
              <a:rPr lang="en-US" sz="1846" b="1" kern="0" dirty="0">
                <a:solidFill>
                  <a:srgbClr val="006699">
                    <a:lumMod val="60000"/>
                    <a:lumOff val="40000"/>
                  </a:srgbClr>
                </a:solidFill>
              </a:rPr>
              <a:t>Other</a:t>
            </a:r>
          </a:p>
        </p:txBody>
      </p:sp>
      <p:sp>
        <p:nvSpPr>
          <p:cNvPr id="77" name="TextBox 76"/>
          <p:cNvSpPr txBox="1"/>
          <p:nvPr/>
        </p:nvSpPr>
        <p:spPr>
          <a:xfrm>
            <a:off x="1867618" y="4116204"/>
            <a:ext cx="328936" cy="376385"/>
          </a:xfrm>
          <a:prstGeom prst="rect">
            <a:avLst/>
          </a:prstGeom>
          <a:noFill/>
        </p:spPr>
        <p:txBody>
          <a:bodyPr wrap="none" rtlCol="0">
            <a:spAutoFit/>
          </a:bodyPr>
          <a:lstStyle/>
          <a:p>
            <a:pPr defTabSz="844083" fontAlgn="auto">
              <a:spcBef>
                <a:spcPts val="0"/>
              </a:spcBef>
              <a:spcAft>
                <a:spcPts val="0"/>
              </a:spcAft>
              <a:defRPr/>
            </a:pPr>
            <a:r>
              <a:rPr lang="en-US" sz="1846" b="1" kern="0" dirty="0">
                <a:solidFill>
                  <a:srgbClr val="FFFFFF">
                    <a:lumMod val="50000"/>
                  </a:srgbClr>
                </a:solidFill>
              </a:rPr>
              <a:t>?</a:t>
            </a:r>
          </a:p>
        </p:txBody>
      </p:sp>
      <p:sp>
        <p:nvSpPr>
          <p:cNvPr id="78" name="TextBox 77"/>
          <p:cNvSpPr txBox="1"/>
          <p:nvPr/>
        </p:nvSpPr>
        <p:spPr>
          <a:xfrm>
            <a:off x="2676783" y="4337522"/>
            <a:ext cx="328936" cy="376385"/>
          </a:xfrm>
          <a:prstGeom prst="rect">
            <a:avLst/>
          </a:prstGeom>
          <a:noFill/>
        </p:spPr>
        <p:txBody>
          <a:bodyPr wrap="none" rtlCol="0">
            <a:spAutoFit/>
          </a:bodyPr>
          <a:lstStyle/>
          <a:p>
            <a:pPr defTabSz="844083" fontAlgn="auto">
              <a:spcBef>
                <a:spcPts val="0"/>
              </a:spcBef>
              <a:spcAft>
                <a:spcPts val="0"/>
              </a:spcAft>
              <a:defRPr/>
            </a:pPr>
            <a:r>
              <a:rPr lang="en-US" sz="1846" b="1" kern="0" dirty="0">
                <a:solidFill>
                  <a:srgbClr val="FFFFFF">
                    <a:lumMod val="50000"/>
                  </a:srgbClr>
                </a:solidFill>
              </a:rPr>
              <a:t>?</a:t>
            </a:r>
          </a:p>
        </p:txBody>
      </p:sp>
      <p:sp>
        <p:nvSpPr>
          <p:cNvPr id="79" name="椭圆 78"/>
          <p:cNvSpPr/>
          <p:nvPr/>
        </p:nvSpPr>
        <p:spPr>
          <a:xfrm>
            <a:off x="4187995" y="2271909"/>
            <a:ext cx="487887"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r>
              <a:rPr lang="en-US" altLang="zh-CN" sz="969" b="1" i="1" kern="0" dirty="0">
                <a:solidFill>
                  <a:sysClr val="windowText" lastClr="000000"/>
                </a:solidFill>
                <a:latin typeface="Calibri"/>
                <a:ea typeface="宋体"/>
              </a:rPr>
              <a:t>V</a:t>
            </a:r>
            <a:r>
              <a:rPr lang="en-US" altLang="zh-CN" sz="969" b="1" kern="0" baseline="-25000" dirty="0">
                <a:solidFill>
                  <a:sysClr val="windowText" lastClr="000000"/>
                </a:solidFill>
                <a:latin typeface="Calibri"/>
                <a:ea typeface="宋体"/>
              </a:rPr>
              <a:t>1</a:t>
            </a:r>
            <a:endParaRPr lang="zh-CN" altLang="en-US" sz="969" b="1" kern="0" baseline="-25000" dirty="0">
              <a:solidFill>
                <a:sysClr val="windowText" lastClr="000000"/>
              </a:solidFill>
              <a:latin typeface="Calibri"/>
              <a:ea typeface="宋体"/>
            </a:endParaRPr>
          </a:p>
        </p:txBody>
      </p:sp>
      <p:sp>
        <p:nvSpPr>
          <p:cNvPr id="80" name="椭圆 79"/>
          <p:cNvSpPr/>
          <p:nvPr/>
        </p:nvSpPr>
        <p:spPr>
          <a:xfrm>
            <a:off x="4307108" y="4425558"/>
            <a:ext cx="561921"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r>
              <a:rPr lang="en-US" altLang="zh-CN" sz="1477" i="1" kern="0" dirty="0">
                <a:solidFill>
                  <a:sysClr val="windowText" lastClr="000000"/>
                </a:solidFill>
                <a:latin typeface="Calibri"/>
                <a:ea typeface="宋体"/>
              </a:rPr>
              <a:t>r</a:t>
            </a:r>
            <a:r>
              <a:rPr lang="en-US" altLang="zh-CN" sz="1477" i="1" kern="0" baseline="-25000" dirty="0">
                <a:solidFill>
                  <a:sysClr val="windowText" lastClr="000000"/>
                </a:solidFill>
                <a:latin typeface="Calibri"/>
                <a:ea typeface="宋体"/>
              </a:rPr>
              <a:t>24</a:t>
            </a:r>
            <a:endParaRPr lang="zh-CN" altLang="en-US" sz="831" i="1" kern="0" baseline="-25000" dirty="0">
              <a:solidFill>
                <a:sysClr val="windowText" lastClr="000000"/>
              </a:solidFill>
              <a:latin typeface="Calibri"/>
              <a:ea typeface="宋体"/>
            </a:endParaRPr>
          </a:p>
        </p:txBody>
      </p:sp>
      <p:sp>
        <p:nvSpPr>
          <p:cNvPr id="81" name="椭圆 80"/>
          <p:cNvSpPr/>
          <p:nvPr/>
        </p:nvSpPr>
        <p:spPr>
          <a:xfrm>
            <a:off x="5872805" y="2296116"/>
            <a:ext cx="487887"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r>
              <a:rPr lang="en-US" altLang="zh-CN" sz="969" b="1" i="1" kern="0" dirty="0">
                <a:solidFill>
                  <a:sysClr val="windowText" lastClr="000000"/>
                </a:solidFill>
                <a:latin typeface="Calibri"/>
                <a:ea typeface="宋体"/>
              </a:rPr>
              <a:t>V</a:t>
            </a:r>
            <a:r>
              <a:rPr lang="en-US" altLang="zh-CN" sz="969" b="1" kern="0" baseline="-25000" dirty="0">
                <a:solidFill>
                  <a:sysClr val="windowText" lastClr="000000"/>
                </a:solidFill>
                <a:latin typeface="Calibri"/>
                <a:ea typeface="宋体"/>
              </a:rPr>
              <a:t>3</a:t>
            </a:r>
            <a:endParaRPr lang="zh-CN" altLang="en-US" sz="969" b="1" kern="0" baseline="-25000" dirty="0">
              <a:solidFill>
                <a:sysClr val="windowText" lastClr="000000"/>
              </a:solidFill>
              <a:latin typeface="Calibri"/>
              <a:ea typeface="宋体"/>
            </a:endParaRPr>
          </a:p>
        </p:txBody>
      </p:sp>
      <p:sp>
        <p:nvSpPr>
          <p:cNvPr id="82" name="椭圆 81"/>
          <p:cNvSpPr/>
          <p:nvPr/>
        </p:nvSpPr>
        <p:spPr>
          <a:xfrm>
            <a:off x="5073989" y="3015305"/>
            <a:ext cx="487887"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defTabSz="844083" fontAlgn="auto">
              <a:spcBef>
                <a:spcPts val="0"/>
              </a:spcBef>
              <a:spcAft>
                <a:spcPts val="0"/>
              </a:spcAft>
              <a:defRPr/>
            </a:pPr>
            <a:r>
              <a:rPr lang="en-US" altLang="zh-CN" sz="969" b="1" i="1" kern="0" dirty="0">
                <a:solidFill>
                  <a:sysClr val="windowText" lastClr="000000"/>
                </a:solidFill>
                <a:latin typeface="Calibri"/>
                <a:ea typeface="宋体"/>
              </a:rPr>
              <a:t>V</a:t>
            </a:r>
            <a:r>
              <a:rPr lang="en-US" altLang="zh-CN" sz="969" b="1" kern="0" baseline="-25000" dirty="0">
                <a:solidFill>
                  <a:sysClr val="windowText" lastClr="000000"/>
                </a:solidFill>
                <a:latin typeface="Calibri"/>
                <a:ea typeface="宋体"/>
              </a:rPr>
              <a:t>2</a:t>
            </a:r>
            <a:endParaRPr lang="zh-CN" altLang="en-US" sz="969" b="1" kern="0" baseline="-25000" dirty="0">
              <a:solidFill>
                <a:sysClr val="windowText" lastClr="000000"/>
              </a:solidFill>
              <a:latin typeface="Calibri"/>
              <a:ea typeface="宋体"/>
            </a:endParaRPr>
          </a:p>
        </p:txBody>
      </p:sp>
      <p:cxnSp>
        <p:nvCxnSpPr>
          <p:cNvPr id="83" name="曲线连接符 82"/>
          <p:cNvCxnSpPr>
            <a:stCxn id="66" idx="0"/>
            <a:endCxn id="79" idx="2"/>
          </p:cNvCxnSpPr>
          <p:nvPr/>
        </p:nvCxnSpPr>
        <p:spPr>
          <a:xfrm rot="5400000" flipH="1" flipV="1">
            <a:off x="3055415" y="1586583"/>
            <a:ext cx="247820" cy="2017339"/>
          </a:xfrm>
          <a:prstGeom prst="curvedConnector2">
            <a:avLst/>
          </a:prstGeom>
          <a:noFill/>
          <a:ln w="38100" cap="flat" cmpd="sng" algn="ctr">
            <a:solidFill>
              <a:srgbClr val="1F497D">
                <a:lumMod val="60000"/>
                <a:lumOff val="40000"/>
              </a:srgbClr>
            </a:solidFill>
            <a:prstDash val="sysDash"/>
            <a:tailEnd type="arrow"/>
          </a:ln>
          <a:effectLst/>
        </p:spPr>
      </p:cxnSp>
      <p:cxnSp>
        <p:nvCxnSpPr>
          <p:cNvPr id="84" name="曲线连接符 83"/>
          <p:cNvCxnSpPr>
            <a:stCxn id="68" idx="3"/>
            <a:endCxn id="82" idx="2"/>
          </p:cNvCxnSpPr>
          <p:nvPr/>
        </p:nvCxnSpPr>
        <p:spPr>
          <a:xfrm flipV="1">
            <a:off x="3329624" y="3214712"/>
            <a:ext cx="1744361" cy="640710"/>
          </a:xfrm>
          <a:prstGeom prst="curvedConnector3">
            <a:avLst>
              <a:gd name="adj1" fmla="val 50000"/>
            </a:avLst>
          </a:prstGeom>
          <a:noFill/>
          <a:ln w="38100" cap="flat" cmpd="sng" algn="ctr">
            <a:solidFill>
              <a:srgbClr val="1F497D">
                <a:lumMod val="60000"/>
                <a:lumOff val="40000"/>
              </a:srgbClr>
            </a:solidFill>
            <a:prstDash val="sysDash"/>
            <a:tailEnd type="arrow"/>
          </a:ln>
          <a:effectLst/>
        </p:spPr>
      </p:cxnSp>
      <p:cxnSp>
        <p:nvCxnSpPr>
          <p:cNvPr id="85" name="曲线连接符 84"/>
          <p:cNvCxnSpPr>
            <a:stCxn id="67" idx="0"/>
            <a:endCxn id="81" idx="1"/>
          </p:cNvCxnSpPr>
          <p:nvPr/>
        </p:nvCxnSpPr>
        <p:spPr>
          <a:xfrm rot="5400000" flipH="1" flipV="1">
            <a:off x="2354511" y="460378"/>
            <a:ext cx="1695572" cy="5483909"/>
          </a:xfrm>
          <a:prstGeom prst="curvedConnector3">
            <a:avLst>
              <a:gd name="adj1" fmla="val 115890"/>
            </a:avLst>
          </a:prstGeom>
          <a:noFill/>
          <a:ln w="38100" cap="flat" cmpd="sng" algn="ctr">
            <a:solidFill>
              <a:srgbClr val="1F497D">
                <a:lumMod val="60000"/>
                <a:lumOff val="40000"/>
              </a:srgbClr>
            </a:solidFill>
            <a:prstDash val="sysDash"/>
            <a:tailEnd type="arrow"/>
          </a:ln>
          <a:effectLst/>
        </p:spPr>
      </p:cxnSp>
      <p:sp>
        <p:nvSpPr>
          <p:cNvPr id="86" name="椭圆 85"/>
          <p:cNvSpPr/>
          <p:nvPr/>
        </p:nvSpPr>
        <p:spPr>
          <a:xfrm>
            <a:off x="5270978" y="5227923"/>
            <a:ext cx="578926"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pPr>
            <a:r>
              <a:rPr lang="en-US" altLang="zh-CN" sz="1477" i="1" kern="0" dirty="0">
                <a:solidFill>
                  <a:sysClr val="windowText" lastClr="000000"/>
                </a:solidFill>
                <a:latin typeface="Calibri"/>
                <a:ea typeface="宋体"/>
              </a:rPr>
              <a:t>r</a:t>
            </a:r>
            <a:r>
              <a:rPr lang="en-US" altLang="zh-CN" sz="1477" i="1" kern="0" baseline="-25000" dirty="0">
                <a:solidFill>
                  <a:sysClr val="windowText" lastClr="000000"/>
                </a:solidFill>
                <a:latin typeface="Calibri"/>
                <a:ea typeface="宋体"/>
              </a:rPr>
              <a:t>45</a:t>
            </a:r>
            <a:endParaRPr lang="zh-CN" altLang="en-US" sz="1477" i="1" kern="0" baseline="-25000" dirty="0">
              <a:solidFill>
                <a:sysClr val="windowText" lastClr="000000"/>
              </a:solidFill>
              <a:latin typeface="Calibri"/>
              <a:ea typeface="宋体"/>
            </a:endParaRPr>
          </a:p>
        </p:txBody>
      </p:sp>
      <p:cxnSp>
        <p:nvCxnSpPr>
          <p:cNvPr id="87" name="直接连接符 86"/>
          <p:cNvCxnSpPr>
            <a:stCxn id="79" idx="5"/>
            <a:endCxn id="82" idx="1"/>
          </p:cNvCxnSpPr>
          <p:nvPr/>
        </p:nvCxnSpPr>
        <p:spPr>
          <a:xfrm>
            <a:off x="4604440" y="2612318"/>
            <a:ext cx="541001" cy="461393"/>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8" name="直接连接符 87"/>
          <p:cNvCxnSpPr>
            <a:stCxn id="79" idx="6"/>
            <a:endCxn id="81" idx="2"/>
          </p:cNvCxnSpPr>
          <p:nvPr/>
        </p:nvCxnSpPr>
        <p:spPr>
          <a:xfrm>
            <a:off x="4675888" y="2471316"/>
            <a:ext cx="1196921" cy="2420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89" name="矩形 88"/>
          <p:cNvSpPr/>
          <p:nvPr/>
        </p:nvSpPr>
        <p:spPr>
          <a:xfrm>
            <a:off x="5221656" y="2371232"/>
            <a:ext cx="224760" cy="207471"/>
          </a:xfrm>
          <a:prstGeom prst="rect">
            <a:avLst/>
          </a:prstGeom>
          <a:solidFill>
            <a:sysClr val="windowText" lastClr="000000"/>
          </a:solidFill>
          <a:ln w="25400" cap="flat" cmpd="sng" algn="ctr">
            <a:noFill/>
            <a:prstDash val="solid"/>
          </a:ln>
          <a:effectLst/>
        </p:spPr>
        <p:txBody>
          <a:bodyPr rtlCol="0" anchor="ctr"/>
          <a:lstStyle/>
          <a:p>
            <a:pPr algn="ctr" defTabSz="844083" fontAlgn="auto">
              <a:spcBef>
                <a:spcPts val="0"/>
              </a:spcBef>
              <a:spcAft>
                <a:spcPts val="0"/>
              </a:spcAft>
              <a:defRPr/>
            </a:pPr>
            <a:endParaRPr lang="zh-CN" altLang="en-US" sz="1662" kern="0">
              <a:solidFill>
                <a:sysClr val="window" lastClr="FFFFFF"/>
              </a:solidFill>
              <a:latin typeface="Calibri"/>
              <a:ea typeface="宋体"/>
            </a:endParaRPr>
          </a:p>
        </p:txBody>
      </p:sp>
      <p:sp>
        <p:nvSpPr>
          <p:cNvPr id="90" name="矩形 89"/>
          <p:cNvSpPr/>
          <p:nvPr/>
        </p:nvSpPr>
        <p:spPr>
          <a:xfrm>
            <a:off x="4756648" y="2755269"/>
            <a:ext cx="224760" cy="207471"/>
          </a:xfrm>
          <a:prstGeom prst="rect">
            <a:avLst/>
          </a:prstGeom>
          <a:solidFill>
            <a:sysClr val="windowText" lastClr="000000"/>
          </a:solidFill>
          <a:ln w="25400" cap="flat" cmpd="sng" algn="ctr">
            <a:noFill/>
            <a:prstDash val="solid"/>
          </a:ln>
          <a:effectLst/>
        </p:spPr>
        <p:txBody>
          <a:bodyPr rtlCol="0" anchor="ctr"/>
          <a:lstStyle/>
          <a:p>
            <a:pPr algn="ctr" defTabSz="844083" fontAlgn="auto">
              <a:spcBef>
                <a:spcPts val="0"/>
              </a:spcBef>
              <a:spcAft>
                <a:spcPts val="0"/>
              </a:spcAft>
              <a:defRPr/>
            </a:pPr>
            <a:endParaRPr lang="zh-CN" altLang="en-US" sz="1662" kern="0">
              <a:solidFill>
                <a:sysClr val="window" lastClr="FFFFFF"/>
              </a:solidFill>
              <a:latin typeface="Calibri"/>
              <a:ea typeface="宋体"/>
            </a:endParaRPr>
          </a:p>
        </p:txBody>
      </p:sp>
      <p:cxnSp>
        <p:nvCxnSpPr>
          <p:cNvPr id="91" name="直接箭头连接符 90"/>
          <p:cNvCxnSpPr>
            <a:endCxn id="80" idx="1"/>
          </p:cNvCxnSpPr>
          <p:nvPr/>
        </p:nvCxnSpPr>
        <p:spPr bwMode="auto">
          <a:xfrm>
            <a:off x="3288528" y="3925130"/>
            <a:ext cx="1100883" cy="558859"/>
          </a:xfrm>
          <a:prstGeom prst="straightConnector1">
            <a:avLst/>
          </a:prstGeom>
          <a:noFill/>
          <a:ln w="38100" cap="flat" cmpd="sng" algn="ctr">
            <a:solidFill>
              <a:srgbClr val="FF6600"/>
            </a:solidFill>
            <a:prstDash val="dash"/>
            <a:round/>
            <a:headEnd type="none" w="med" len="med"/>
            <a:tailEnd type="arrow"/>
          </a:ln>
          <a:effectLst/>
        </p:spPr>
      </p:cxnSp>
      <p:cxnSp>
        <p:nvCxnSpPr>
          <p:cNvPr id="92" name="直接箭头连接符 91"/>
          <p:cNvCxnSpPr>
            <a:stCxn id="70" idx="3"/>
            <a:endCxn id="80" idx="2"/>
          </p:cNvCxnSpPr>
          <p:nvPr/>
        </p:nvCxnSpPr>
        <p:spPr bwMode="auto">
          <a:xfrm flipV="1">
            <a:off x="3243936" y="4624965"/>
            <a:ext cx="1063170" cy="426897"/>
          </a:xfrm>
          <a:prstGeom prst="straightConnector1">
            <a:avLst/>
          </a:prstGeom>
          <a:noFill/>
          <a:ln w="38100" cap="flat" cmpd="sng" algn="ctr">
            <a:solidFill>
              <a:srgbClr val="FF6600"/>
            </a:solidFill>
            <a:prstDash val="dash"/>
            <a:round/>
            <a:headEnd type="none" w="med" len="med"/>
            <a:tailEnd type="arrow"/>
          </a:ln>
          <a:effectLst/>
        </p:spPr>
      </p:cxnSp>
      <p:cxnSp>
        <p:nvCxnSpPr>
          <p:cNvPr id="93" name="曲线连接符 92"/>
          <p:cNvCxnSpPr>
            <a:stCxn id="69" idx="2"/>
            <a:endCxn id="86" idx="3"/>
          </p:cNvCxnSpPr>
          <p:nvPr/>
        </p:nvCxnSpPr>
        <p:spPr>
          <a:xfrm rot="16200000" flipH="1">
            <a:off x="3211790" y="3424374"/>
            <a:ext cx="310748" cy="3977192"/>
          </a:xfrm>
          <a:prstGeom prst="curvedConnector3">
            <a:avLst>
              <a:gd name="adj1" fmla="val 186700"/>
            </a:avLst>
          </a:prstGeom>
          <a:noFill/>
          <a:ln w="38100" cap="flat" cmpd="sng" algn="ctr">
            <a:solidFill>
              <a:srgbClr val="FF6600"/>
            </a:solidFill>
            <a:prstDash val="dash"/>
            <a:round/>
            <a:headEnd type="none" w="med" len="med"/>
            <a:tailEnd type="arrow"/>
          </a:ln>
          <a:effectLst/>
        </p:spPr>
      </p:cxnSp>
      <p:cxnSp>
        <p:nvCxnSpPr>
          <p:cNvPr id="94" name="直接箭头连接符 93"/>
          <p:cNvCxnSpPr>
            <a:endCxn id="86" idx="2"/>
          </p:cNvCxnSpPr>
          <p:nvPr/>
        </p:nvCxnSpPr>
        <p:spPr bwMode="auto">
          <a:xfrm>
            <a:off x="3179326" y="5257608"/>
            <a:ext cx="2091652" cy="169747"/>
          </a:xfrm>
          <a:prstGeom prst="straightConnector1">
            <a:avLst/>
          </a:prstGeom>
          <a:noFill/>
          <a:ln w="38100" cap="flat" cmpd="sng" algn="ctr">
            <a:solidFill>
              <a:srgbClr val="FF6600"/>
            </a:solidFill>
            <a:prstDash val="dash"/>
            <a:round/>
            <a:headEnd type="none" w="med" len="med"/>
            <a:tailEnd type="arrow"/>
          </a:ln>
          <a:effectLst/>
        </p:spPr>
      </p:cxnSp>
      <p:cxnSp>
        <p:nvCxnSpPr>
          <p:cNvPr id="95" name="直接连接符 94"/>
          <p:cNvCxnSpPr>
            <a:stCxn id="80" idx="5"/>
            <a:endCxn id="86" idx="1"/>
          </p:cNvCxnSpPr>
          <p:nvPr/>
        </p:nvCxnSpPr>
        <p:spPr>
          <a:xfrm>
            <a:off x="4786742" y="4765967"/>
            <a:ext cx="569024" cy="520361"/>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96" name="矩形 95"/>
          <p:cNvSpPr/>
          <p:nvPr/>
        </p:nvSpPr>
        <p:spPr>
          <a:xfrm>
            <a:off x="4905064" y="4911736"/>
            <a:ext cx="224760" cy="207471"/>
          </a:xfrm>
          <a:prstGeom prst="rect">
            <a:avLst/>
          </a:prstGeom>
          <a:solidFill>
            <a:sysClr val="windowText" lastClr="000000"/>
          </a:solidFill>
          <a:ln w="25400" cap="flat" cmpd="sng" algn="ctr">
            <a:noFill/>
            <a:prstDash val="solid"/>
          </a:ln>
          <a:effectLst/>
        </p:spPr>
        <p:txBody>
          <a:bodyPr rtlCol="0" anchor="ctr"/>
          <a:lstStyle/>
          <a:p>
            <a:pPr algn="ctr" defTabSz="844083" fontAlgn="auto">
              <a:spcBef>
                <a:spcPts val="0"/>
              </a:spcBef>
              <a:spcAft>
                <a:spcPts val="0"/>
              </a:spcAft>
              <a:defRPr/>
            </a:pPr>
            <a:endParaRPr lang="zh-CN" altLang="en-US" sz="1662" kern="0">
              <a:solidFill>
                <a:sysClr val="window" lastClr="FFFFFF"/>
              </a:solidFill>
              <a:latin typeface="Calibri"/>
              <a:ea typeface="宋体"/>
            </a:endParaRPr>
          </a:p>
        </p:txBody>
      </p:sp>
      <p:sp>
        <p:nvSpPr>
          <p:cNvPr id="97" name="椭圆 96"/>
          <p:cNvSpPr/>
          <p:nvPr/>
        </p:nvSpPr>
        <p:spPr>
          <a:xfrm>
            <a:off x="6137938" y="4439600"/>
            <a:ext cx="576064" cy="39881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pPr>
            <a:r>
              <a:rPr lang="en-US" altLang="zh-CN" sz="1477" i="1" kern="0" dirty="0">
                <a:solidFill>
                  <a:sysClr val="windowText" lastClr="000000"/>
                </a:solidFill>
                <a:latin typeface="Calibri"/>
                <a:ea typeface="宋体"/>
              </a:rPr>
              <a:t>r</a:t>
            </a:r>
            <a:r>
              <a:rPr lang="en-US" altLang="zh-CN" sz="1477" i="1" kern="0" baseline="-25000" dirty="0">
                <a:solidFill>
                  <a:sysClr val="windowText" lastClr="000000"/>
                </a:solidFill>
                <a:latin typeface="Calibri"/>
                <a:ea typeface="宋体"/>
              </a:rPr>
              <a:t>56</a:t>
            </a:r>
            <a:endParaRPr lang="zh-CN" altLang="en-US" sz="1477" i="1" kern="0" baseline="-25000" dirty="0">
              <a:solidFill>
                <a:sysClr val="windowText" lastClr="000000"/>
              </a:solidFill>
              <a:latin typeface="Calibri"/>
              <a:ea typeface="宋体"/>
            </a:endParaRPr>
          </a:p>
        </p:txBody>
      </p:sp>
      <p:cxnSp>
        <p:nvCxnSpPr>
          <p:cNvPr id="98" name="直接连接符 97"/>
          <p:cNvCxnSpPr>
            <a:stCxn id="86" idx="7"/>
            <a:endCxn id="97" idx="3"/>
          </p:cNvCxnSpPr>
          <p:nvPr/>
        </p:nvCxnSpPr>
        <p:spPr>
          <a:xfrm flipV="1">
            <a:off x="5765136" y="4780009"/>
            <a:ext cx="457177" cy="506319"/>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99" name="矩形 98"/>
          <p:cNvSpPr/>
          <p:nvPr/>
        </p:nvSpPr>
        <p:spPr>
          <a:xfrm>
            <a:off x="5849904" y="4949721"/>
            <a:ext cx="224760" cy="207471"/>
          </a:xfrm>
          <a:prstGeom prst="rect">
            <a:avLst/>
          </a:prstGeom>
          <a:solidFill>
            <a:sysClr val="windowText" lastClr="000000"/>
          </a:solidFill>
          <a:ln w="25400" cap="flat" cmpd="sng" algn="ctr">
            <a:noFill/>
            <a:prstDash val="solid"/>
          </a:ln>
          <a:effectLst/>
        </p:spPr>
        <p:txBody>
          <a:bodyPr rtlCol="0" anchor="ctr"/>
          <a:lstStyle/>
          <a:p>
            <a:pPr algn="ctr" defTabSz="844083" fontAlgn="auto">
              <a:spcBef>
                <a:spcPts val="0"/>
              </a:spcBef>
              <a:spcAft>
                <a:spcPts val="0"/>
              </a:spcAft>
              <a:defRPr/>
            </a:pPr>
            <a:endParaRPr lang="zh-CN" altLang="en-US" sz="1662" kern="0">
              <a:solidFill>
                <a:sysClr val="window" lastClr="FFFFFF"/>
              </a:solidFill>
              <a:latin typeface="Calibri"/>
              <a:ea typeface="宋体"/>
            </a:endParaRPr>
          </a:p>
        </p:txBody>
      </p:sp>
      <p:cxnSp>
        <p:nvCxnSpPr>
          <p:cNvPr id="41" name="直接连接符 39"/>
          <p:cNvCxnSpPr>
            <a:stCxn id="69" idx="0"/>
            <a:endCxn id="66" idx="2"/>
          </p:cNvCxnSpPr>
          <p:nvPr/>
        </p:nvCxnSpPr>
        <p:spPr>
          <a:xfrm flipV="1">
            <a:off x="1378570" y="3263515"/>
            <a:ext cx="792088" cy="1449689"/>
          </a:xfrm>
          <a:prstGeom prst="line">
            <a:avLst/>
          </a:prstGeom>
          <a:noFill/>
          <a:ln w="88900" cap="flat" cmpd="sng" algn="ctr">
            <a:solidFill>
              <a:srgbClr val="006699"/>
            </a:solidFill>
            <a:prstDash val="solid"/>
          </a:ln>
          <a:effectLst/>
        </p:spPr>
      </p:cxnSp>
      <p:sp>
        <p:nvSpPr>
          <p:cNvPr id="46" name="TextBox 45"/>
          <p:cNvSpPr txBox="1"/>
          <p:nvPr/>
        </p:nvSpPr>
        <p:spPr>
          <a:xfrm>
            <a:off x="2661693" y="3165735"/>
            <a:ext cx="906017" cy="376385"/>
          </a:xfrm>
          <a:prstGeom prst="rect">
            <a:avLst/>
          </a:prstGeom>
          <a:noFill/>
        </p:spPr>
        <p:txBody>
          <a:bodyPr wrap="none" rtlCol="0">
            <a:spAutoFit/>
          </a:bodyPr>
          <a:lstStyle/>
          <a:p>
            <a:pPr>
              <a:buNone/>
            </a:pPr>
            <a:r>
              <a:rPr lang="en-US" sz="1846" b="1" dirty="0">
                <a:solidFill>
                  <a:schemeClr val="accent1">
                    <a:lumMod val="25000"/>
                  </a:schemeClr>
                </a:solidFill>
              </a:rPr>
              <a:t>Friend</a:t>
            </a:r>
          </a:p>
        </p:txBody>
      </p:sp>
      <p:sp>
        <p:nvSpPr>
          <p:cNvPr id="47" name="TextBox 46"/>
          <p:cNvSpPr txBox="1"/>
          <p:nvPr/>
        </p:nvSpPr>
        <p:spPr>
          <a:xfrm>
            <a:off x="1867618" y="3583233"/>
            <a:ext cx="328936" cy="376385"/>
          </a:xfrm>
          <a:prstGeom prst="rect">
            <a:avLst/>
          </a:prstGeom>
          <a:noFill/>
        </p:spPr>
        <p:txBody>
          <a:bodyPr wrap="none" rtlCol="0">
            <a:spAutoFit/>
          </a:bodyPr>
          <a:lstStyle/>
          <a:p>
            <a:pPr defTabSz="844083" fontAlgn="auto">
              <a:spcBef>
                <a:spcPts val="0"/>
              </a:spcBef>
              <a:spcAft>
                <a:spcPts val="0"/>
              </a:spcAft>
              <a:defRPr/>
            </a:pPr>
            <a:r>
              <a:rPr lang="en-US" sz="1846" b="1" kern="0" dirty="0">
                <a:solidFill>
                  <a:srgbClr val="FFFFFF">
                    <a:lumMod val="50000"/>
                  </a:srgbClr>
                </a:solidFill>
              </a:rPr>
              <a:t>?</a:t>
            </a:r>
          </a:p>
        </p:txBody>
      </p:sp>
      <p:sp>
        <p:nvSpPr>
          <p:cNvPr id="48" name="TextBox 47"/>
          <p:cNvSpPr txBox="1"/>
          <p:nvPr/>
        </p:nvSpPr>
        <p:spPr>
          <a:xfrm>
            <a:off x="1035204" y="3283979"/>
            <a:ext cx="328936" cy="376385"/>
          </a:xfrm>
          <a:prstGeom prst="rect">
            <a:avLst/>
          </a:prstGeom>
          <a:noFill/>
        </p:spPr>
        <p:txBody>
          <a:bodyPr wrap="none" rtlCol="0">
            <a:spAutoFit/>
          </a:bodyPr>
          <a:lstStyle/>
          <a:p>
            <a:pPr defTabSz="844083" fontAlgn="auto">
              <a:spcBef>
                <a:spcPts val="0"/>
              </a:spcBef>
              <a:spcAft>
                <a:spcPts val="0"/>
              </a:spcAft>
              <a:defRPr/>
            </a:pPr>
            <a:r>
              <a:rPr lang="en-US" sz="1846" b="1" kern="0" dirty="0">
                <a:solidFill>
                  <a:srgbClr val="FFFFFF">
                    <a:lumMod val="50000"/>
                  </a:srgbClr>
                </a:solidFill>
              </a:rPr>
              <a:t>?</a:t>
            </a:r>
          </a:p>
        </p:txBody>
      </p:sp>
      <p:sp>
        <p:nvSpPr>
          <p:cNvPr id="25" name="TextBox 24"/>
          <p:cNvSpPr txBox="1"/>
          <p:nvPr/>
        </p:nvSpPr>
        <p:spPr>
          <a:xfrm>
            <a:off x="5883390" y="3534606"/>
            <a:ext cx="1745991" cy="433196"/>
          </a:xfrm>
          <a:prstGeom prst="rect">
            <a:avLst/>
          </a:prstGeom>
          <a:noFill/>
        </p:spPr>
        <p:txBody>
          <a:bodyPr wrap="none" rtlCol="0">
            <a:spAutoFit/>
          </a:bodyPr>
          <a:lstStyle/>
          <a:p>
            <a:pPr>
              <a:buNone/>
            </a:pPr>
            <a:r>
              <a:rPr lang="en-US" sz="2215" i="1" dirty="0" err="1">
                <a:sym typeface="Wingdings" pitchFamily="2" charset="2"/>
              </a:rPr>
              <a:t>UserNode</a:t>
            </a:r>
            <a:endParaRPr lang="en-US" sz="2215" i="1" dirty="0"/>
          </a:p>
        </p:txBody>
      </p:sp>
      <p:sp>
        <p:nvSpPr>
          <p:cNvPr id="101" name="TextBox 100"/>
          <p:cNvSpPr txBox="1"/>
          <p:nvPr/>
        </p:nvSpPr>
        <p:spPr>
          <a:xfrm>
            <a:off x="5290989" y="5755437"/>
            <a:ext cx="2710999" cy="433196"/>
          </a:xfrm>
          <a:prstGeom prst="rect">
            <a:avLst/>
          </a:prstGeom>
          <a:noFill/>
        </p:spPr>
        <p:txBody>
          <a:bodyPr wrap="none" rtlCol="0">
            <a:spAutoFit/>
          </a:bodyPr>
          <a:lstStyle/>
          <a:p>
            <a:pPr>
              <a:buNone/>
            </a:pPr>
            <a:r>
              <a:rPr lang="en-US" sz="2215" i="1" dirty="0" err="1">
                <a:sym typeface="Wingdings" pitchFamily="2" charset="2"/>
              </a:rPr>
              <a:t>RelationshipNode</a:t>
            </a:r>
            <a:endParaRPr lang="en-US" sz="2215" i="1" dirty="0"/>
          </a:p>
        </p:txBody>
      </p:sp>
    </p:spTree>
    <p:extLst>
      <p:ext uri="{BB962C8B-B14F-4D97-AF65-F5344CB8AC3E}">
        <p14:creationId xmlns:p14="http://schemas.microsoft.com/office/powerpoint/2010/main" val="1779606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par>
                                <p:cTn id="8" presetID="22" presetClass="entr" presetSubtype="8"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500"/>
                                        <p:tgtEl>
                                          <p:spTgt spid="83"/>
                                        </p:tgtEl>
                                      </p:cBhvr>
                                    </p:animEffect>
                                  </p:childTnLst>
                                </p:cTn>
                              </p:par>
                              <p:par>
                                <p:cTn id="11" presetID="14" presetClass="entr" presetSubtype="1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randombar(horizontal)">
                                      <p:cBhvr>
                                        <p:cTn id="13" dur="500"/>
                                        <p:tgtEl>
                                          <p:spTgt spid="8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randombar(horizontal)">
                                      <p:cBhvr>
                                        <p:cTn id="16" dur="500"/>
                                        <p:tgtEl>
                                          <p:spTgt spid="6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randombar(horizontal)">
                                      <p:cBhvr>
                                        <p:cTn id="19" dur="500"/>
                                        <p:tgtEl>
                                          <p:spTgt spid="7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randombar(horizontal)">
                                      <p:cBhvr>
                                        <p:cTn id="22" dur="500"/>
                                        <p:tgtEl>
                                          <p:spTgt spid="8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randombar(horizontal)">
                                      <p:cBhvr>
                                        <p:cTn id="25" dur="500"/>
                                        <p:tgtEl>
                                          <p:spTgt spid="82"/>
                                        </p:tgtEl>
                                      </p:cBhvr>
                                    </p:animEffect>
                                  </p:childTnLst>
                                </p:cTn>
                              </p:par>
                              <p:par>
                                <p:cTn id="26" presetID="14" presetClass="entr" presetSubtype="10"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randombar(horizontal)">
                                      <p:cBhvr>
                                        <p:cTn id="28" dur="500"/>
                                        <p:tgtEl>
                                          <p:spTgt spid="87"/>
                                        </p:tgtEl>
                                      </p:cBhvr>
                                    </p:animEffect>
                                  </p:childTnLst>
                                </p:cTn>
                              </p:par>
                              <p:par>
                                <p:cTn id="29" presetID="14" presetClass="entr" presetSubtype="1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randombar(horizontal)">
                                      <p:cBhvr>
                                        <p:cTn id="31" dur="500"/>
                                        <p:tgtEl>
                                          <p:spTgt spid="8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randombar(horizontal)">
                                      <p:cBhvr>
                                        <p:cTn id="34" dur="500"/>
                                        <p:tgtEl>
                                          <p:spTgt spid="8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randombar(horizontal)">
                                      <p:cBhvr>
                                        <p:cTn id="37" dur="500"/>
                                        <p:tgtEl>
                                          <p:spTgt spid="9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left)">
                                      <p:cBhvr>
                                        <p:cTn id="45" dur="500"/>
                                        <p:tgtEl>
                                          <p:spTgt spid="91"/>
                                        </p:tgtEl>
                                      </p:cBhvr>
                                    </p:animEffect>
                                  </p:childTnLst>
                                </p:cTn>
                              </p:par>
                              <p:par>
                                <p:cTn id="46" presetID="22" presetClass="entr" presetSubtype="8" fill="hold"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left)">
                                      <p:cBhvr>
                                        <p:cTn id="48" dur="500"/>
                                        <p:tgtEl>
                                          <p:spTgt spid="92"/>
                                        </p:tgtEl>
                                      </p:cBhvr>
                                    </p:animEffect>
                                  </p:childTnLst>
                                </p:cTn>
                              </p:par>
                              <p:par>
                                <p:cTn id="49" presetID="22" presetClass="entr" presetSubtype="8"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left)">
                                      <p:cBhvr>
                                        <p:cTn id="51" dur="500"/>
                                        <p:tgtEl>
                                          <p:spTgt spid="94"/>
                                        </p:tgtEl>
                                      </p:cBhvr>
                                    </p:animEffect>
                                  </p:childTnLst>
                                </p:cTn>
                              </p:par>
                              <p:par>
                                <p:cTn id="52" presetID="22" presetClass="entr" presetSubtype="8"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randombar(horizontal)">
                                      <p:cBhvr>
                                        <p:cTn id="57" dur="500"/>
                                        <p:tgtEl>
                                          <p:spTgt spid="6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randombar(horizontal)">
                                      <p:cBhvr>
                                        <p:cTn id="60" dur="500"/>
                                        <p:tgtEl>
                                          <p:spTgt spid="8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randombar(horizontal)">
                                      <p:cBhvr>
                                        <p:cTn id="63" dur="500"/>
                                        <p:tgtEl>
                                          <p:spTgt spid="86"/>
                                        </p:tgtEl>
                                      </p:cBhvr>
                                    </p:animEffect>
                                  </p:childTnLst>
                                </p:cTn>
                              </p:par>
                              <p:par>
                                <p:cTn id="64" presetID="14" presetClass="entr" presetSubtype="10" fill="hold" nodeType="with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randombar(horizontal)">
                                      <p:cBhvr>
                                        <p:cTn id="66" dur="500"/>
                                        <p:tgtEl>
                                          <p:spTgt spid="95"/>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randombar(horizontal)">
                                      <p:cBhvr>
                                        <p:cTn id="69" dur="500"/>
                                        <p:tgtEl>
                                          <p:spTgt spid="9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randombar(horizontal)">
                                      <p:cBhvr>
                                        <p:cTn id="72" dur="500"/>
                                        <p:tgtEl>
                                          <p:spTgt spid="97"/>
                                        </p:tgtEl>
                                      </p:cBhvr>
                                    </p:animEffect>
                                  </p:childTnLst>
                                </p:cTn>
                              </p:par>
                              <p:par>
                                <p:cTn id="73" presetID="14" presetClass="entr" presetSubtype="10" fill="hold"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randombar(horizontal)">
                                      <p:cBhvr>
                                        <p:cTn id="75" dur="500"/>
                                        <p:tgtEl>
                                          <p:spTgt spid="98"/>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randombar(horizontal)">
                                      <p:cBhvr>
                                        <p:cTn id="78" dur="500"/>
                                        <p:tgtEl>
                                          <p:spTgt spid="99"/>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randombar(horizontal)">
                                      <p:cBhvr>
                                        <p:cTn id="8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9" grpId="0" animBg="1"/>
      <p:bldP spid="80" grpId="0" animBg="1"/>
      <p:bldP spid="81" grpId="0" animBg="1"/>
      <p:bldP spid="82" grpId="0" animBg="1"/>
      <p:bldP spid="86" grpId="0" animBg="1"/>
      <p:bldP spid="89" grpId="0" animBg="1"/>
      <p:bldP spid="90" grpId="0" animBg="1"/>
      <p:bldP spid="96" grpId="0" animBg="1"/>
      <p:bldP spid="97" grpId="0" animBg="1"/>
      <p:bldP spid="99" grpId="0" animBg="1"/>
      <p:bldP spid="25"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Documents and Settings\Administrator\Desktop\relation_mining.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04" y="1553857"/>
            <a:ext cx="6494808" cy="34820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bwMode="auto">
          <a:xfrm>
            <a:off x="611560" y="2550891"/>
            <a:ext cx="2016224" cy="2326412"/>
          </a:xfrm>
          <a:prstGeom prst="rect">
            <a:avLst/>
          </a:prstGeom>
          <a:ln>
            <a:noFill/>
            <a:headEnd type="none" w="med" len="med"/>
            <a:tailEnd type="triangle" w="lg" len="lg"/>
          </a:ln>
        </p:spPr>
        <p:style>
          <a:lnRef idx="2">
            <a:schemeClr val="accent2"/>
          </a:lnRef>
          <a:fillRef idx="1">
            <a:schemeClr val="lt1"/>
          </a:fillRef>
          <a:effectRef idx="0">
            <a:schemeClr val="accent2"/>
          </a:effectRef>
          <a:fontRef idx="minor">
            <a:schemeClr val="dk1"/>
          </a:fontRef>
        </p:style>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en-US" sz="2585">
              <a:solidFill>
                <a:srgbClr val="003399"/>
              </a:solidFill>
              <a:latin typeface="Verdana" pitchFamily="34" charset="0"/>
              <a:ea typeface="黑体" pitchFamily="2" charset="-122"/>
            </a:endParaRPr>
          </a:p>
        </p:txBody>
      </p:sp>
      <p:sp>
        <p:nvSpPr>
          <p:cNvPr id="2" name="标题 1"/>
          <p:cNvSpPr>
            <a:spLocks noGrp="1"/>
          </p:cNvSpPr>
          <p:nvPr>
            <p:ph type="title"/>
          </p:nvPr>
        </p:nvSpPr>
        <p:spPr/>
        <p:txBody>
          <a:bodyPr/>
          <a:lstStyle/>
          <a:p>
            <a:r>
              <a:rPr lang="en-US" altLang="zh-CN" sz="3692" dirty="0"/>
              <a:t>Partially Labeled Pairwise</a:t>
            </a:r>
            <a:br>
              <a:rPr lang="en-US" altLang="zh-CN" sz="3692" dirty="0"/>
            </a:br>
            <a:r>
              <a:rPr lang="en-US" altLang="zh-CN" sz="3692" dirty="0"/>
              <a:t>Factor Graph Model (PLP-FGM)</a:t>
            </a:r>
            <a:endParaRPr lang="zh-CN" altLang="en-US" sz="3692" dirty="0"/>
          </a:p>
        </p:txBody>
      </p:sp>
      <p:sp>
        <p:nvSpPr>
          <p:cNvPr id="22" name="TextBox 21"/>
          <p:cNvSpPr txBox="1"/>
          <p:nvPr/>
        </p:nvSpPr>
        <p:spPr>
          <a:xfrm>
            <a:off x="179512" y="5134602"/>
            <a:ext cx="3757760" cy="348109"/>
          </a:xfrm>
          <a:prstGeom prst="rect">
            <a:avLst/>
          </a:prstGeom>
          <a:noFill/>
        </p:spPr>
        <p:txBody>
          <a:bodyPr wrap="none" rtlCol="0">
            <a:spAutoFit/>
          </a:bodyPr>
          <a:lstStyle/>
          <a:p>
            <a:pPr>
              <a:buNone/>
            </a:pPr>
            <a:r>
              <a:rPr lang="en-US" altLang="zh-CN" sz="1662" b="1" i="1" dirty="0"/>
              <a:t>Map relationship to nodes in model</a:t>
            </a:r>
            <a:endParaRPr lang="zh-CN" altLang="en-US" sz="1662" b="1" i="1" dirty="0"/>
          </a:p>
        </p:txBody>
      </p:sp>
      <p:sp>
        <p:nvSpPr>
          <p:cNvPr id="23" name="椭圆 22"/>
          <p:cNvSpPr/>
          <p:nvPr/>
        </p:nvSpPr>
        <p:spPr bwMode="auto">
          <a:xfrm>
            <a:off x="2915818" y="2816766"/>
            <a:ext cx="1038592" cy="864096"/>
          </a:xfrm>
          <a:prstGeom prst="ellipse">
            <a:avLst/>
          </a:prstGeom>
          <a:noFill/>
          <a:ln w="28575" cap="flat" cmpd="sng" algn="ctr">
            <a:solidFill>
              <a:srgbClr val="4F81BD"/>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cxnSp>
        <p:nvCxnSpPr>
          <p:cNvPr id="36" name="直接箭头连接符 35"/>
          <p:cNvCxnSpPr/>
          <p:nvPr/>
        </p:nvCxnSpPr>
        <p:spPr bwMode="auto">
          <a:xfrm>
            <a:off x="5220072" y="3833130"/>
            <a:ext cx="1440160" cy="778323"/>
          </a:xfrm>
          <a:prstGeom prst="straightConnector1">
            <a:avLst/>
          </a:prstGeom>
          <a:noFill/>
          <a:ln w="28575" cap="flat" cmpd="sng" algn="ctr">
            <a:solidFill>
              <a:srgbClr val="4F81BD"/>
            </a:solidFill>
            <a:prstDash val="solid"/>
            <a:round/>
            <a:headEnd type="none" w="med" len="med"/>
            <a:tailEnd type="arrow"/>
          </a:ln>
          <a:effectLst/>
        </p:spPr>
      </p:cxnSp>
      <p:cxnSp>
        <p:nvCxnSpPr>
          <p:cNvPr id="39" name="直接箭头连接符 38"/>
          <p:cNvCxnSpPr/>
          <p:nvPr/>
        </p:nvCxnSpPr>
        <p:spPr bwMode="auto">
          <a:xfrm>
            <a:off x="3563890" y="3680862"/>
            <a:ext cx="2736304" cy="930565"/>
          </a:xfrm>
          <a:prstGeom prst="straightConnector1">
            <a:avLst/>
          </a:prstGeom>
          <a:noFill/>
          <a:ln w="28575" cap="flat" cmpd="sng" algn="ctr">
            <a:solidFill>
              <a:srgbClr val="4F81BD"/>
            </a:solidFill>
            <a:prstDash val="solid"/>
            <a:round/>
            <a:headEnd type="none" w="med" len="med"/>
            <a:tailEnd type="arrow"/>
          </a:ln>
          <a:effectLst/>
        </p:spPr>
      </p:cxnSp>
      <p:sp>
        <p:nvSpPr>
          <p:cNvPr id="42" name="TextBox 41"/>
          <p:cNvSpPr txBox="1"/>
          <p:nvPr/>
        </p:nvSpPr>
        <p:spPr>
          <a:xfrm>
            <a:off x="5741794" y="4611428"/>
            <a:ext cx="1970411" cy="348109"/>
          </a:xfrm>
          <a:prstGeom prst="rect">
            <a:avLst/>
          </a:prstGeom>
          <a:noFill/>
        </p:spPr>
        <p:txBody>
          <a:bodyPr wrap="none" rtlCol="0">
            <a:spAutoFit/>
          </a:bodyPr>
          <a:lstStyle/>
          <a:p>
            <a:pPr>
              <a:buNone/>
            </a:pPr>
            <a:r>
              <a:rPr lang="en-US" altLang="zh-CN" sz="1662" b="1" i="1" dirty="0">
                <a:solidFill>
                  <a:srgbClr val="4F81BD"/>
                </a:solidFill>
              </a:rPr>
              <a:t>Attribute factors f</a:t>
            </a:r>
            <a:endParaRPr lang="zh-CN" altLang="en-US" sz="1662" b="1" i="1" dirty="0">
              <a:solidFill>
                <a:srgbClr val="4F81BD"/>
              </a:solidFill>
            </a:endParaRPr>
          </a:p>
        </p:txBody>
      </p:sp>
      <p:sp>
        <p:nvSpPr>
          <p:cNvPr id="43" name="椭圆 42"/>
          <p:cNvSpPr/>
          <p:nvPr/>
        </p:nvSpPr>
        <p:spPr bwMode="auto">
          <a:xfrm>
            <a:off x="3779914" y="2140466"/>
            <a:ext cx="1038592" cy="432048"/>
          </a:xfrm>
          <a:prstGeom prst="ellipse">
            <a:avLst/>
          </a:prstGeom>
          <a:noFill/>
          <a:ln w="28575" cap="flat" cmpd="sng" algn="ctr">
            <a:solidFill>
              <a:schemeClr val="accent5">
                <a:lumMod val="25000"/>
              </a:schemeClr>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sp>
        <p:nvSpPr>
          <p:cNvPr id="44" name="椭圆 43"/>
          <p:cNvSpPr/>
          <p:nvPr/>
        </p:nvSpPr>
        <p:spPr bwMode="auto">
          <a:xfrm>
            <a:off x="5508106" y="2292708"/>
            <a:ext cx="1038592" cy="432048"/>
          </a:xfrm>
          <a:prstGeom prst="ellipse">
            <a:avLst/>
          </a:prstGeom>
          <a:noFill/>
          <a:ln w="28575" cap="flat" cmpd="sng" algn="ctr">
            <a:solidFill>
              <a:schemeClr val="accent5">
                <a:lumMod val="25000"/>
              </a:schemeClr>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cxnSp>
        <p:nvCxnSpPr>
          <p:cNvPr id="45" name="直接箭头连接符 44"/>
          <p:cNvCxnSpPr/>
          <p:nvPr/>
        </p:nvCxnSpPr>
        <p:spPr bwMode="auto">
          <a:xfrm>
            <a:off x="6546698" y="2531708"/>
            <a:ext cx="905624" cy="763163"/>
          </a:xfrm>
          <a:prstGeom prst="straightConnector1">
            <a:avLst/>
          </a:prstGeom>
          <a:noFill/>
          <a:ln w="28575" cap="flat" cmpd="sng" algn="ctr">
            <a:solidFill>
              <a:schemeClr val="accent5">
                <a:lumMod val="25000"/>
              </a:schemeClr>
            </a:solidFill>
            <a:prstDash val="solid"/>
            <a:round/>
            <a:headEnd type="none" w="med" len="med"/>
            <a:tailEnd type="arrow"/>
          </a:ln>
          <a:effectLst/>
        </p:spPr>
      </p:cxnSp>
      <p:sp>
        <p:nvSpPr>
          <p:cNvPr id="52" name="TextBox 51"/>
          <p:cNvSpPr txBox="1"/>
          <p:nvPr/>
        </p:nvSpPr>
        <p:spPr>
          <a:xfrm>
            <a:off x="6529828" y="3338086"/>
            <a:ext cx="2161169" cy="348109"/>
          </a:xfrm>
          <a:prstGeom prst="rect">
            <a:avLst/>
          </a:prstGeom>
          <a:noFill/>
          <a:ln>
            <a:noFill/>
          </a:ln>
        </p:spPr>
        <p:txBody>
          <a:bodyPr wrap="none" rtlCol="0">
            <a:spAutoFit/>
          </a:bodyPr>
          <a:lstStyle/>
          <a:p>
            <a:pPr>
              <a:buNone/>
            </a:pPr>
            <a:r>
              <a:rPr lang="en-US" altLang="zh-CN" sz="1662" b="1" i="1" dirty="0">
                <a:solidFill>
                  <a:schemeClr val="accent5">
                    <a:lumMod val="25000"/>
                  </a:schemeClr>
                </a:solidFill>
              </a:rPr>
              <a:t>Correlation factor g</a:t>
            </a:r>
            <a:endParaRPr lang="zh-CN" altLang="en-US" sz="1662" b="1" i="1" dirty="0">
              <a:solidFill>
                <a:schemeClr val="accent5">
                  <a:lumMod val="25000"/>
                </a:schemeClr>
              </a:solidFill>
            </a:endParaRPr>
          </a:p>
        </p:txBody>
      </p:sp>
      <p:sp>
        <p:nvSpPr>
          <p:cNvPr id="55" name="椭圆 54"/>
          <p:cNvSpPr/>
          <p:nvPr/>
        </p:nvSpPr>
        <p:spPr bwMode="auto">
          <a:xfrm>
            <a:off x="3215722" y="1708418"/>
            <a:ext cx="1038592" cy="432048"/>
          </a:xfrm>
          <a:prstGeom prst="ellipse">
            <a:avLst/>
          </a:prstGeom>
          <a:noFill/>
          <a:ln w="28575" cap="flat" cmpd="sng" algn="ctr">
            <a:solidFill>
              <a:srgbClr val="9900CC"/>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9900CC"/>
              </a:solidFill>
              <a:latin typeface="Verdana" pitchFamily="34" charset="0"/>
              <a:ea typeface="黑体" pitchFamily="2" charset="-122"/>
            </a:endParaRPr>
          </a:p>
        </p:txBody>
      </p:sp>
      <p:sp>
        <p:nvSpPr>
          <p:cNvPr id="56" name="TextBox 55"/>
          <p:cNvSpPr txBox="1"/>
          <p:nvPr/>
        </p:nvSpPr>
        <p:spPr>
          <a:xfrm>
            <a:off x="270067" y="1529862"/>
            <a:ext cx="2089033" cy="348109"/>
          </a:xfrm>
          <a:prstGeom prst="rect">
            <a:avLst/>
          </a:prstGeom>
          <a:noFill/>
        </p:spPr>
        <p:txBody>
          <a:bodyPr wrap="none" rtlCol="0">
            <a:spAutoFit/>
          </a:bodyPr>
          <a:lstStyle/>
          <a:p>
            <a:pPr>
              <a:buNone/>
            </a:pPr>
            <a:r>
              <a:rPr lang="en-US" altLang="zh-CN" sz="1662" b="1" i="1" dirty="0">
                <a:solidFill>
                  <a:srgbClr val="9900CC"/>
                </a:solidFill>
              </a:rPr>
              <a:t>Constraint factor h</a:t>
            </a:r>
            <a:endParaRPr lang="zh-CN" altLang="en-US" sz="1662" b="1" i="1" dirty="0">
              <a:solidFill>
                <a:srgbClr val="9900CC"/>
              </a:solidFill>
            </a:endParaRPr>
          </a:p>
        </p:txBody>
      </p:sp>
      <p:cxnSp>
        <p:nvCxnSpPr>
          <p:cNvPr id="57" name="直接箭头连接符 56"/>
          <p:cNvCxnSpPr>
            <a:stCxn id="55" idx="1"/>
            <a:endCxn id="56" idx="3"/>
          </p:cNvCxnSpPr>
          <p:nvPr/>
        </p:nvCxnSpPr>
        <p:spPr bwMode="auto">
          <a:xfrm flipH="1" flipV="1">
            <a:off x="2359100" y="1703917"/>
            <a:ext cx="1008720" cy="67773"/>
          </a:xfrm>
          <a:prstGeom prst="straightConnector1">
            <a:avLst/>
          </a:prstGeom>
          <a:noFill/>
          <a:ln w="28575" cap="flat" cmpd="sng" algn="ctr">
            <a:solidFill>
              <a:srgbClr val="C00000"/>
            </a:solidFill>
            <a:prstDash val="solid"/>
            <a:round/>
            <a:headEnd type="none" w="med" len="med"/>
            <a:tailEnd type="arrow"/>
          </a:ln>
          <a:effectLst/>
        </p:spPr>
      </p:cxnSp>
      <p:sp>
        <p:nvSpPr>
          <p:cNvPr id="62" name="TextBox 61"/>
          <p:cNvSpPr txBox="1"/>
          <p:nvPr/>
        </p:nvSpPr>
        <p:spPr>
          <a:xfrm>
            <a:off x="6772991" y="1570800"/>
            <a:ext cx="1879041" cy="603883"/>
          </a:xfrm>
          <a:prstGeom prst="rect">
            <a:avLst/>
          </a:prstGeom>
          <a:noFill/>
        </p:spPr>
        <p:txBody>
          <a:bodyPr wrap="none" rtlCol="0">
            <a:spAutoFit/>
          </a:bodyPr>
          <a:lstStyle/>
          <a:p>
            <a:pPr algn="ctr">
              <a:buNone/>
            </a:pPr>
            <a:r>
              <a:rPr lang="en-US" altLang="zh-CN" sz="1662" b="1" i="1" dirty="0">
                <a:solidFill>
                  <a:srgbClr val="C00000"/>
                </a:solidFill>
              </a:rPr>
              <a:t>Partially Labeled</a:t>
            </a:r>
          </a:p>
          <a:p>
            <a:pPr algn="ctr">
              <a:buNone/>
            </a:pPr>
            <a:r>
              <a:rPr lang="en-US" altLang="zh-CN" sz="1662" b="1" i="1" dirty="0">
                <a:solidFill>
                  <a:srgbClr val="C00000"/>
                </a:solidFill>
              </a:rPr>
              <a:t>Model</a:t>
            </a:r>
            <a:endParaRPr lang="zh-CN" altLang="en-US" sz="1662" b="1" i="1" dirty="0">
              <a:solidFill>
                <a:srgbClr val="C00000"/>
              </a:solidFill>
            </a:endParaRPr>
          </a:p>
        </p:txBody>
      </p:sp>
      <p:sp>
        <p:nvSpPr>
          <p:cNvPr id="21" name="TextBox 20"/>
          <p:cNvSpPr txBox="1"/>
          <p:nvPr/>
        </p:nvSpPr>
        <p:spPr>
          <a:xfrm>
            <a:off x="1358522" y="4868727"/>
            <a:ext cx="704039" cy="348109"/>
          </a:xfrm>
          <a:prstGeom prst="rect">
            <a:avLst/>
          </a:prstGeom>
          <a:noFill/>
        </p:spPr>
        <p:txBody>
          <a:bodyPr wrap="none" rtlCol="0">
            <a:spAutoFit/>
          </a:bodyPr>
          <a:lstStyle/>
          <a:p>
            <a:pPr>
              <a:buNone/>
            </a:pPr>
            <a:r>
              <a:rPr lang="en-US" altLang="zh-CN" sz="1662" b="1" i="1" dirty="0">
                <a:solidFill>
                  <a:srgbClr val="800000"/>
                </a:solidFill>
              </a:rPr>
              <a:t>Input</a:t>
            </a:r>
            <a:endParaRPr lang="zh-CN" altLang="en-US" sz="1662" b="1" i="1" dirty="0">
              <a:solidFill>
                <a:srgbClr val="800000"/>
              </a:solidFill>
            </a:endParaRPr>
          </a:p>
        </p:txBody>
      </p:sp>
      <p:sp>
        <p:nvSpPr>
          <p:cNvPr id="24" name="TextBox 23"/>
          <p:cNvSpPr txBox="1"/>
          <p:nvPr/>
        </p:nvSpPr>
        <p:spPr>
          <a:xfrm>
            <a:off x="4211962" y="4935195"/>
            <a:ext cx="800219" cy="348109"/>
          </a:xfrm>
          <a:prstGeom prst="rect">
            <a:avLst/>
          </a:prstGeom>
          <a:noFill/>
        </p:spPr>
        <p:txBody>
          <a:bodyPr wrap="none" rtlCol="0">
            <a:spAutoFit/>
          </a:bodyPr>
          <a:lstStyle/>
          <a:p>
            <a:pPr>
              <a:buNone/>
            </a:pPr>
            <a:r>
              <a:rPr lang="en-US" altLang="zh-CN" sz="1662" b="1" i="1" dirty="0">
                <a:solidFill>
                  <a:srgbClr val="800000"/>
                </a:solidFill>
              </a:rPr>
              <a:t>Model</a:t>
            </a:r>
            <a:endParaRPr lang="zh-CN" altLang="en-US" sz="1662" b="1" i="1" dirty="0">
              <a:solidFill>
                <a:srgbClr val="800000"/>
              </a:solidFill>
            </a:endParaRPr>
          </a:p>
        </p:txBody>
      </p:sp>
      <p:sp>
        <p:nvSpPr>
          <p:cNvPr id="26" name="椭圆 25"/>
          <p:cNvSpPr/>
          <p:nvPr/>
        </p:nvSpPr>
        <p:spPr bwMode="auto">
          <a:xfrm>
            <a:off x="3041395" y="3880269"/>
            <a:ext cx="666515" cy="346170"/>
          </a:xfrm>
          <a:prstGeom prst="ellipse">
            <a:avLst/>
          </a:prstGeom>
          <a:noFill/>
          <a:ln w="38100" cap="flat" cmpd="sng" algn="ctr">
            <a:solidFill>
              <a:srgbClr val="8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FF0000"/>
              </a:solidFill>
              <a:latin typeface="Verdana" pitchFamily="34" charset="0"/>
              <a:ea typeface="黑体" pitchFamily="2" charset="-122"/>
            </a:endParaRPr>
          </a:p>
        </p:txBody>
      </p:sp>
      <p:sp>
        <p:nvSpPr>
          <p:cNvPr id="27" name="TextBox 26"/>
          <p:cNvSpPr txBox="1"/>
          <p:nvPr/>
        </p:nvSpPr>
        <p:spPr>
          <a:xfrm>
            <a:off x="1813132" y="2484423"/>
            <a:ext cx="2254812" cy="348109"/>
          </a:xfrm>
          <a:prstGeom prst="rect">
            <a:avLst/>
          </a:prstGeom>
          <a:noFill/>
        </p:spPr>
        <p:txBody>
          <a:bodyPr wrap="square" rtlCol="0">
            <a:spAutoFit/>
          </a:bodyPr>
          <a:lstStyle/>
          <a:p>
            <a:pPr>
              <a:buNone/>
            </a:pPr>
            <a:r>
              <a:rPr lang="en-US" altLang="zh-CN" sz="1662" b="1" i="1" dirty="0">
                <a:solidFill>
                  <a:srgbClr val="C00000"/>
                </a:solidFill>
              </a:rPr>
              <a:t>Latent Variable</a:t>
            </a:r>
            <a:endParaRPr lang="zh-CN" altLang="en-US" sz="1662" b="1" i="1" dirty="0">
              <a:solidFill>
                <a:srgbClr val="C00000"/>
              </a:solidFill>
            </a:endParaRPr>
          </a:p>
        </p:txBody>
      </p:sp>
      <p:sp>
        <p:nvSpPr>
          <p:cNvPr id="4" name="TextBox 3"/>
          <p:cNvSpPr txBox="1"/>
          <p:nvPr/>
        </p:nvSpPr>
        <p:spPr>
          <a:xfrm>
            <a:off x="2462754" y="5426018"/>
            <a:ext cx="3679212" cy="603883"/>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buNone/>
            </a:pPr>
            <a:r>
              <a:rPr lang="en-US" altLang="zh-CN" sz="1662" b="1" dirty="0"/>
              <a:t>Example</a:t>
            </a:r>
            <a:r>
              <a:rPr lang="en-US" altLang="zh-CN" sz="1662" dirty="0"/>
              <a:t>:</a:t>
            </a:r>
            <a:br>
              <a:rPr lang="en-US" altLang="zh-CN" sz="1662" dirty="0"/>
            </a:br>
            <a:r>
              <a:rPr lang="en-US" altLang="zh-CN" sz="1662" dirty="0"/>
              <a:t>   Call frequency between two users?</a:t>
            </a:r>
          </a:p>
        </p:txBody>
      </p:sp>
      <p:sp>
        <p:nvSpPr>
          <p:cNvPr id="32" name="TextBox 31"/>
          <p:cNvSpPr txBox="1"/>
          <p:nvPr/>
        </p:nvSpPr>
        <p:spPr>
          <a:xfrm>
            <a:off x="2483781" y="5414032"/>
            <a:ext cx="4917308" cy="603883"/>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buNone/>
            </a:pPr>
            <a:r>
              <a:rPr lang="en-US" altLang="zh-CN" sz="1662" b="1" dirty="0"/>
              <a:t>Example</a:t>
            </a:r>
            <a:r>
              <a:rPr lang="en-US" altLang="zh-CN" sz="1662" dirty="0"/>
              <a:t>:</a:t>
            </a:r>
            <a:br>
              <a:rPr lang="en-US" altLang="zh-CN" sz="1662" dirty="0"/>
            </a:br>
            <a:r>
              <a:rPr lang="en-US" altLang="zh-CN" sz="1662" dirty="0"/>
              <a:t>   A makes call to B immediately after the call to C.</a:t>
            </a:r>
          </a:p>
        </p:txBody>
      </p:sp>
      <p:pic>
        <p:nvPicPr>
          <p:cNvPr id="5" name="Picture 4"/>
          <p:cNvPicPr>
            <a:picLocks noChangeAspect="1"/>
          </p:cNvPicPr>
          <p:nvPr/>
        </p:nvPicPr>
        <p:blipFill>
          <a:blip r:embed="rId4" cstate="print"/>
          <a:stretch>
            <a:fillRect/>
          </a:stretch>
        </p:blipFill>
        <p:spPr>
          <a:xfrm>
            <a:off x="467550" y="2883235"/>
            <a:ext cx="2117053" cy="1750150"/>
          </a:xfrm>
          <a:prstGeom prst="rect">
            <a:avLst/>
          </a:prstGeom>
        </p:spPr>
      </p:pic>
      <p:cxnSp>
        <p:nvCxnSpPr>
          <p:cNvPr id="18" name="直接箭头连接符 17"/>
          <p:cNvCxnSpPr/>
          <p:nvPr/>
        </p:nvCxnSpPr>
        <p:spPr bwMode="auto">
          <a:xfrm flipV="1">
            <a:off x="2411760" y="4013207"/>
            <a:ext cx="576064" cy="66469"/>
          </a:xfrm>
          <a:prstGeom prst="straightConnector1">
            <a:avLst/>
          </a:prstGeom>
          <a:noFill/>
          <a:ln w="28575" cap="flat" cmpd="sng" algn="ctr">
            <a:solidFill>
              <a:srgbClr val="FF6600"/>
            </a:solidFill>
            <a:prstDash val="solid"/>
            <a:round/>
            <a:headEnd type="none" w="med" len="med"/>
            <a:tailEnd type="arrow"/>
          </a:ln>
          <a:effectLst/>
        </p:spPr>
      </p:cxnSp>
      <p:sp>
        <p:nvSpPr>
          <p:cNvPr id="2053" name="TextBox 2052"/>
          <p:cNvSpPr txBox="1"/>
          <p:nvPr/>
        </p:nvSpPr>
        <p:spPr>
          <a:xfrm>
            <a:off x="2251355" y="2200345"/>
            <a:ext cx="893193" cy="291170"/>
          </a:xfrm>
          <a:prstGeom prst="rect">
            <a:avLst/>
          </a:prstGeom>
          <a:solidFill>
            <a:srgbClr val="CCCCFF"/>
          </a:solidFill>
          <a:ln>
            <a:solidFill>
              <a:srgbClr val="003300"/>
            </a:solidFill>
          </a:ln>
        </p:spPr>
        <p:txBody>
          <a:bodyPr wrap="none" rtlCol="0">
            <a:spAutoFit/>
          </a:bodyPr>
          <a:lstStyle/>
          <a:p>
            <a:pPr>
              <a:buNone/>
            </a:pPr>
            <a:r>
              <a:rPr lang="en-US" sz="1292" i="1" dirty="0">
                <a:solidFill>
                  <a:srgbClr val="003300"/>
                </a:solidFill>
                <a:latin typeface="Times"/>
                <a:cs typeface="Times"/>
              </a:rPr>
              <a:t>y</a:t>
            </a:r>
            <a:r>
              <a:rPr lang="en-US" sz="1292" i="1" baseline="-25000" dirty="0">
                <a:solidFill>
                  <a:srgbClr val="003300"/>
                </a:solidFill>
                <a:latin typeface="Times"/>
                <a:cs typeface="Times"/>
              </a:rPr>
              <a:t>12</a:t>
            </a:r>
            <a:r>
              <a:rPr lang="en-US" sz="1292" dirty="0">
                <a:solidFill>
                  <a:srgbClr val="003300"/>
                </a:solidFill>
                <a:latin typeface="Times"/>
                <a:cs typeface="Times"/>
              </a:rPr>
              <a:t>=Friend</a:t>
            </a:r>
          </a:p>
        </p:txBody>
      </p:sp>
      <p:cxnSp>
        <p:nvCxnSpPr>
          <p:cNvPr id="54" name="直接箭头连接符 17"/>
          <p:cNvCxnSpPr/>
          <p:nvPr/>
        </p:nvCxnSpPr>
        <p:spPr bwMode="auto">
          <a:xfrm>
            <a:off x="1835696" y="4478490"/>
            <a:ext cx="2160240" cy="0"/>
          </a:xfrm>
          <a:prstGeom prst="straightConnector1">
            <a:avLst/>
          </a:prstGeom>
          <a:noFill/>
          <a:ln w="28575" cap="flat" cmpd="sng" algn="ctr">
            <a:solidFill>
              <a:srgbClr val="FF6600"/>
            </a:solidFill>
            <a:prstDash val="solid"/>
            <a:round/>
            <a:headEnd type="none" w="med" len="med"/>
            <a:tailEnd type="arrow"/>
          </a:ln>
          <a:effectLst/>
        </p:spPr>
      </p:cxnSp>
      <p:sp>
        <p:nvSpPr>
          <p:cNvPr id="25" name="椭圆 24"/>
          <p:cNvSpPr/>
          <p:nvPr/>
        </p:nvSpPr>
        <p:spPr bwMode="auto">
          <a:xfrm>
            <a:off x="3115132" y="2152056"/>
            <a:ext cx="505395" cy="420483"/>
          </a:xfrm>
          <a:prstGeom prst="ellipse">
            <a:avLst/>
          </a:prstGeom>
          <a:noFill/>
          <a:ln w="38100" cap="flat" cmpd="sng" algn="ctr">
            <a:solidFill>
              <a:srgbClr val="800000"/>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FF0000"/>
              </a:solidFill>
              <a:latin typeface="Verdana" pitchFamily="34" charset="0"/>
              <a:ea typeface="黑体" pitchFamily="2" charset="-122"/>
            </a:endParaRPr>
          </a:p>
        </p:txBody>
      </p:sp>
      <p:sp>
        <p:nvSpPr>
          <p:cNvPr id="34" name="TextBox 33"/>
          <p:cNvSpPr txBox="1"/>
          <p:nvPr/>
        </p:nvSpPr>
        <p:spPr>
          <a:xfrm>
            <a:off x="4513811" y="1629664"/>
            <a:ext cx="893193" cy="291170"/>
          </a:xfrm>
          <a:prstGeom prst="rect">
            <a:avLst/>
          </a:prstGeom>
          <a:solidFill>
            <a:srgbClr val="CCCCFF"/>
          </a:solidFill>
          <a:ln>
            <a:solidFill>
              <a:srgbClr val="003300"/>
            </a:solidFill>
          </a:ln>
        </p:spPr>
        <p:txBody>
          <a:bodyPr wrap="none" rtlCol="0">
            <a:spAutoFit/>
          </a:bodyPr>
          <a:lstStyle/>
          <a:p>
            <a:pPr>
              <a:buNone/>
            </a:pPr>
            <a:r>
              <a:rPr lang="en-US" sz="1292" i="1" dirty="0">
                <a:solidFill>
                  <a:srgbClr val="003300"/>
                </a:solidFill>
                <a:latin typeface="Times"/>
                <a:cs typeface="Times"/>
              </a:rPr>
              <a:t>y</a:t>
            </a:r>
            <a:r>
              <a:rPr lang="en-US" sz="1292" i="1" baseline="-25000" dirty="0">
                <a:solidFill>
                  <a:srgbClr val="003300"/>
                </a:solidFill>
                <a:latin typeface="Times"/>
                <a:cs typeface="Times"/>
              </a:rPr>
              <a:t>21</a:t>
            </a:r>
            <a:r>
              <a:rPr lang="en-US" sz="1292" dirty="0">
                <a:solidFill>
                  <a:srgbClr val="003300"/>
                </a:solidFill>
                <a:latin typeface="Times"/>
                <a:cs typeface="Times"/>
              </a:rPr>
              <a:t>=Friend</a:t>
            </a:r>
          </a:p>
        </p:txBody>
      </p:sp>
      <p:sp>
        <p:nvSpPr>
          <p:cNvPr id="38" name="TextBox 37"/>
          <p:cNvSpPr txBox="1"/>
          <p:nvPr/>
        </p:nvSpPr>
        <p:spPr>
          <a:xfrm>
            <a:off x="5346753" y="2913315"/>
            <a:ext cx="953453" cy="291170"/>
          </a:xfrm>
          <a:prstGeom prst="rect">
            <a:avLst/>
          </a:prstGeom>
          <a:solidFill>
            <a:srgbClr val="CCCCFF"/>
          </a:solidFill>
          <a:ln>
            <a:solidFill>
              <a:srgbClr val="003300"/>
            </a:solidFill>
          </a:ln>
        </p:spPr>
        <p:txBody>
          <a:bodyPr wrap="square" rtlCol="0">
            <a:spAutoFit/>
          </a:bodyPr>
          <a:lstStyle/>
          <a:p>
            <a:pPr>
              <a:buNone/>
            </a:pPr>
            <a:r>
              <a:rPr lang="en-US" sz="1292" i="1" dirty="0">
                <a:solidFill>
                  <a:srgbClr val="003300"/>
                </a:solidFill>
                <a:latin typeface="Times"/>
                <a:cs typeface="Times"/>
              </a:rPr>
              <a:t>y</a:t>
            </a:r>
            <a:r>
              <a:rPr lang="en-US" sz="1292" i="1" baseline="-25000" dirty="0">
                <a:solidFill>
                  <a:srgbClr val="003300"/>
                </a:solidFill>
                <a:latin typeface="Times"/>
                <a:cs typeface="Times"/>
              </a:rPr>
              <a:t>16</a:t>
            </a:r>
            <a:r>
              <a:rPr lang="en-US" sz="1292" dirty="0">
                <a:solidFill>
                  <a:srgbClr val="003300"/>
                </a:solidFill>
                <a:latin typeface="Times"/>
                <a:cs typeface="Times"/>
              </a:rPr>
              <a:t>=Other</a:t>
            </a:r>
          </a:p>
        </p:txBody>
      </p:sp>
      <p:cxnSp>
        <p:nvCxnSpPr>
          <p:cNvPr id="48" name="直接箭头连接符 47"/>
          <p:cNvCxnSpPr>
            <a:stCxn id="43" idx="5"/>
            <a:endCxn id="2059" idx="3"/>
          </p:cNvCxnSpPr>
          <p:nvPr/>
        </p:nvCxnSpPr>
        <p:spPr bwMode="auto">
          <a:xfrm>
            <a:off x="4666406" y="2509267"/>
            <a:ext cx="2535406" cy="785630"/>
          </a:xfrm>
          <a:prstGeom prst="straightConnector1">
            <a:avLst/>
          </a:prstGeom>
          <a:noFill/>
          <a:ln w="28575" cap="flat" cmpd="sng" algn="ctr">
            <a:solidFill>
              <a:schemeClr val="accent5">
                <a:lumMod val="25000"/>
              </a:schemeClr>
            </a:solidFill>
            <a:prstDash val="solid"/>
            <a:round/>
            <a:headEnd type="none" w="med" len="med"/>
            <a:tailEnd type="arrow"/>
          </a:ln>
          <a:effectLst/>
        </p:spPr>
      </p:cxnSp>
      <p:sp>
        <p:nvSpPr>
          <p:cNvPr id="35" name="椭圆 34"/>
          <p:cNvSpPr/>
          <p:nvPr/>
        </p:nvSpPr>
        <p:spPr bwMode="auto">
          <a:xfrm>
            <a:off x="4644008" y="2969009"/>
            <a:ext cx="1015789" cy="864096"/>
          </a:xfrm>
          <a:prstGeom prst="ellipse">
            <a:avLst/>
          </a:prstGeom>
          <a:noFill/>
          <a:ln w="28575" cap="flat" cmpd="sng" algn="ctr">
            <a:solidFill>
              <a:srgbClr val="4F81BD"/>
            </a:solidFill>
            <a:prstDash val="solid"/>
            <a:round/>
            <a:headEnd type="none" w="med" len="med"/>
            <a:tailEnd type="triangle" w="lg" len="lg"/>
          </a:ln>
          <a:effectLst/>
        </p:spPr>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zh-CN" altLang="en-US" sz="2585">
              <a:solidFill>
                <a:srgbClr val="003399"/>
              </a:solidFill>
              <a:latin typeface="Verdana" pitchFamily="34" charset="0"/>
              <a:ea typeface="黑体" pitchFamily="2" charset="-122"/>
            </a:endParaRPr>
          </a:p>
        </p:txBody>
      </p:sp>
      <p:sp>
        <p:nvSpPr>
          <p:cNvPr id="30" name="TextBox 29"/>
          <p:cNvSpPr txBox="1"/>
          <p:nvPr/>
        </p:nvSpPr>
        <p:spPr>
          <a:xfrm>
            <a:off x="218286" y="4511725"/>
            <a:ext cx="5039514" cy="9375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None/>
            </a:pPr>
            <a:r>
              <a:rPr lang="en-US" altLang="zh-CN" b="1" dirty="0" smtClean="0">
                <a:solidFill>
                  <a:srgbClr val="C00000"/>
                </a:solidFill>
              </a:rPr>
              <a:t>Problem:</a:t>
            </a:r>
          </a:p>
          <a:p>
            <a:pPr>
              <a:buNone/>
            </a:pPr>
            <a:r>
              <a:rPr lang="en-US" altLang="zh-CN" dirty="0">
                <a:solidFill>
                  <a:srgbClr val="003399"/>
                </a:solidFill>
              </a:rPr>
              <a:t> </a:t>
            </a:r>
            <a:r>
              <a:rPr lang="en-US" altLang="zh-CN" dirty="0" smtClean="0">
                <a:solidFill>
                  <a:srgbClr val="003399"/>
                </a:solidFill>
              </a:rPr>
              <a:t>   For each relationship, identify which type </a:t>
            </a:r>
          </a:p>
          <a:p>
            <a:pPr>
              <a:buNone/>
            </a:pPr>
            <a:r>
              <a:rPr lang="en-US" altLang="zh-CN" dirty="0" smtClean="0">
                <a:solidFill>
                  <a:srgbClr val="003399"/>
                </a:solidFill>
              </a:rPr>
              <a:t>has the highest probability?</a:t>
            </a:r>
            <a:endParaRPr lang="en-US" altLang="zh-CN" dirty="0">
              <a:solidFill>
                <a:srgbClr val="003399"/>
              </a:solidFill>
            </a:endParaRPr>
          </a:p>
        </p:txBody>
      </p:sp>
      <p:sp>
        <p:nvSpPr>
          <p:cNvPr id="37" name="副标题 4"/>
          <p:cNvSpPr txBox="1">
            <a:spLocks/>
          </p:cNvSpPr>
          <p:nvPr/>
        </p:nvSpPr>
        <p:spPr bwMode="auto">
          <a:xfrm>
            <a:off x="0" y="6400800"/>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a:latin typeface="+mn-lt"/>
                <a:ea typeface="+mn-ea"/>
              </a:rPr>
              <a:t>[1] </a:t>
            </a:r>
            <a:r>
              <a:rPr lang="en-US" altLang="zh-CN" sz="1200" kern="0" dirty="0" err="1">
                <a:latin typeface="+mn-lt"/>
                <a:ea typeface="+mn-ea"/>
              </a:rPr>
              <a:t>Wenbin</a:t>
            </a:r>
            <a:r>
              <a:rPr lang="en-US" altLang="zh-CN" sz="1200" kern="0" dirty="0">
                <a:latin typeface="+mn-lt"/>
                <a:ea typeface="+mn-ea"/>
              </a:rPr>
              <a:t> Tang, </a:t>
            </a:r>
            <a:r>
              <a:rPr lang="en-US" altLang="zh-CN" sz="1200" kern="0" dirty="0" err="1">
                <a:latin typeface="+mn-lt"/>
                <a:ea typeface="+mn-ea"/>
              </a:rPr>
              <a:t>Honglei</a:t>
            </a:r>
            <a:r>
              <a:rPr lang="en-US" altLang="zh-CN" sz="1200" kern="0" dirty="0">
                <a:latin typeface="+mn-lt"/>
                <a:ea typeface="+mn-ea"/>
              </a:rPr>
              <a:t> </a:t>
            </a:r>
            <a:r>
              <a:rPr lang="en-US" altLang="zh-CN" sz="1200" kern="0" dirty="0" err="1">
                <a:latin typeface="+mn-lt"/>
                <a:ea typeface="+mn-ea"/>
              </a:rPr>
              <a:t>Zhuang</a:t>
            </a:r>
            <a:r>
              <a:rPr lang="en-US" altLang="zh-CN" sz="1200" kern="0" dirty="0">
                <a:latin typeface="+mn-lt"/>
                <a:ea typeface="+mn-ea"/>
              </a:rPr>
              <a:t>, and Jie Tang. Learning to Infer Social Ties in Large Networks. In ECML/PKDD'2011. pp. 381-397. (</a:t>
            </a:r>
            <a:r>
              <a:rPr lang="en-US" altLang="zh-CN" sz="1200" b="1" kern="0" dirty="0">
                <a:solidFill>
                  <a:srgbClr val="FF0000"/>
                </a:solidFill>
                <a:latin typeface="+mn-lt"/>
                <a:ea typeface="+mn-ea"/>
              </a:rPr>
              <a:t>Best Student Paper Runner-up</a:t>
            </a:r>
            <a:r>
              <a:rPr lang="en-US" altLang="zh-CN" sz="1200" kern="0" dirty="0">
                <a:latin typeface="+mn-lt"/>
                <a:ea typeface="+mn-ea"/>
              </a:rPr>
              <a:t>)</a:t>
            </a:r>
            <a:endParaRPr lang="zh-CN" altLang="en-US" sz="1200" kern="0" dirty="0">
              <a:latin typeface="+mn-lt"/>
              <a:ea typeface="+mn-ea"/>
            </a:endParaRPr>
          </a:p>
        </p:txBody>
      </p:sp>
    </p:spTree>
    <p:extLst>
      <p:ext uri="{BB962C8B-B14F-4D97-AF65-F5344CB8AC3E}">
        <p14:creationId xmlns:p14="http://schemas.microsoft.com/office/powerpoint/2010/main" val="1185230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par>
                                <p:cTn id="36" presetID="14" presetClass="entr" presetSubtype="1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par>
                                <p:cTn id="45" presetID="14" presetClass="entr" presetSubtype="1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dissolv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randombar(horizontal)">
                                      <p:cBhvr>
                                        <p:cTn id="55" dur="500"/>
                                        <p:tgtEl>
                                          <p:spTgt spid="5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par>
                                <p:cTn id="65" presetID="14" presetClass="entr" presetSubtype="1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randombar(horizontal)">
                                      <p:cBhvr>
                                        <p:cTn id="67" dur="500"/>
                                        <p:tgtEl>
                                          <p:spTgt spid="48"/>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4"/>
                                        </p:tgtEl>
                                        <p:attrNameLst>
                                          <p:attrName>style.visibility</p:attrName>
                                        </p:attrNameLst>
                                      </p:cBhvr>
                                      <p:to>
                                        <p:strVal val="hidden"/>
                                      </p:to>
                                    </p:set>
                                  </p:childTnLst>
                                </p:cTn>
                              </p:par>
                              <p:par>
                                <p:cTn id="70" presetID="9"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par>
                          <p:cTn id="73" fill="hold">
                            <p:stCondLst>
                              <p:cond delay="500"/>
                            </p:stCondLst>
                            <p:childTnLst>
                              <p:par>
                                <p:cTn id="74" presetID="14" presetClass="entr" presetSubtype="10"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randombar(horizontal)">
                                      <p:cBhvr>
                                        <p:cTn id="76" dur="500"/>
                                        <p:tgtEl>
                                          <p:spTgt spid="56"/>
                                        </p:tgtEl>
                                      </p:cBhvr>
                                    </p:animEffect>
                                  </p:childTnLst>
                                </p:cTn>
                              </p:par>
                              <p:par>
                                <p:cTn id="77" presetID="14" presetClass="entr" presetSubtype="1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randombar(horizontal)">
                                      <p:cBhvr>
                                        <p:cTn id="79" dur="500"/>
                                        <p:tgtEl>
                                          <p:spTgt spid="57"/>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randombar(horizontal)">
                                      <p:cBhvr>
                                        <p:cTn id="82" dur="500"/>
                                        <p:tgtEl>
                                          <p:spTgt spid="55"/>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randombar(horizontal)">
                                      <p:cBhvr>
                                        <p:cTn id="89" dur="5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dissolve">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42" grpId="0"/>
      <p:bldP spid="43" grpId="0" animBg="1"/>
      <p:bldP spid="44" grpId="0" animBg="1"/>
      <p:bldP spid="52" grpId="0"/>
      <p:bldP spid="55" grpId="0" animBg="1"/>
      <p:bldP spid="56" grpId="0"/>
      <p:bldP spid="62" grpId="0"/>
      <p:bldP spid="21" grpId="0"/>
      <p:bldP spid="24" grpId="0"/>
      <p:bldP spid="26" grpId="0" animBg="1"/>
      <p:bldP spid="27" grpId="0"/>
      <p:bldP spid="4" grpId="0" animBg="1"/>
      <p:bldP spid="4" grpId="1" animBg="1"/>
      <p:bldP spid="32" grpId="0" animBg="1"/>
      <p:bldP spid="32" grpId="1" animBg="1"/>
      <p:bldP spid="25" grpId="0" animBg="1"/>
      <p:bldP spid="35"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558" y="3296063"/>
            <a:ext cx="3750674" cy="1192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sz="3692" dirty="0"/>
              <a:t>Solutions</a:t>
            </a:r>
            <a:r>
              <a:rPr lang="en-US" altLang="zh-CN" sz="3692" baseline="-25000" dirty="0"/>
              <a:t>(</a:t>
            </a:r>
            <a:r>
              <a:rPr lang="en-US" altLang="zh-CN" sz="3692" baseline="-25000" dirty="0" err="1"/>
              <a:t>con’t</a:t>
            </a:r>
            <a:r>
              <a:rPr lang="en-US" altLang="zh-CN" sz="3692" baseline="-25000" dirty="0"/>
              <a:t>)</a:t>
            </a:r>
            <a:endParaRPr lang="zh-CN" altLang="en-US" sz="3692" baseline="-25000" dirty="0"/>
          </a:p>
        </p:txBody>
      </p:sp>
      <p:sp>
        <p:nvSpPr>
          <p:cNvPr id="3" name="内容占位符 2"/>
          <p:cNvSpPr>
            <a:spLocks noGrp="1"/>
          </p:cNvSpPr>
          <p:nvPr>
            <p:ph idx="1"/>
          </p:nvPr>
        </p:nvSpPr>
        <p:spPr/>
        <p:txBody>
          <a:bodyPr/>
          <a:lstStyle/>
          <a:p>
            <a:r>
              <a:rPr lang="en-US" altLang="zh-CN" sz="2215" dirty="0"/>
              <a:t>Different ways to instantiate factors</a:t>
            </a:r>
          </a:p>
          <a:p>
            <a:pPr lvl="1"/>
            <a:r>
              <a:rPr lang="en-US" altLang="zh-CN" sz="1846" dirty="0"/>
              <a:t>We use exponential-linear functions</a:t>
            </a:r>
          </a:p>
          <a:p>
            <a:pPr lvl="2"/>
            <a:r>
              <a:rPr lang="en-US" altLang="zh-CN" sz="1477" dirty="0"/>
              <a:t>Attribute Factor:	</a:t>
            </a:r>
          </a:p>
          <a:p>
            <a:pPr lvl="1"/>
            <a:endParaRPr lang="en-US" altLang="zh-CN" sz="1477" dirty="0"/>
          </a:p>
          <a:p>
            <a:pPr lvl="1"/>
            <a:endParaRPr lang="en-US" altLang="zh-CN" sz="1846" dirty="0"/>
          </a:p>
          <a:p>
            <a:pPr lvl="2"/>
            <a:r>
              <a:rPr lang="en-US" altLang="zh-CN" sz="1477" dirty="0"/>
              <a:t>Correlation / Constraint Factor:</a:t>
            </a:r>
          </a:p>
          <a:p>
            <a:pPr lvl="1"/>
            <a:endParaRPr lang="en-US" altLang="zh-CN" sz="1846" dirty="0"/>
          </a:p>
          <a:p>
            <a:pPr lvl="1"/>
            <a:endParaRPr lang="en-US" altLang="zh-CN" sz="1846" dirty="0"/>
          </a:p>
          <a:p>
            <a:pPr lvl="1"/>
            <a:endParaRPr lang="en-US" altLang="zh-CN" sz="1846" dirty="0"/>
          </a:p>
          <a:p>
            <a:pPr lvl="1"/>
            <a:endParaRPr lang="en-US" altLang="zh-CN" dirty="0" smtClean="0"/>
          </a:p>
          <a:p>
            <a:pPr lvl="1"/>
            <a:endParaRPr lang="en-US" altLang="zh-CN" sz="1846" dirty="0"/>
          </a:p>
          <a:p>
            <a:pPr lvl="1"/>
            <a:r>
              <a:rPr lang="en-US" altLang="zh-CN" sz="1846" dirty="0"/>
              <a:t>Log-Likelihood of labeled Data:</a:t>
            </a:r>
            <a:endParaRPr lang="zh-CN" altLang="en-US" sz="1846"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4" y="2332287"/>
            <a:ext cx="3068960" cy="574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组合 4"/>
          <p:cNvGrpSpPr/>
          <p:nvPr/>
        </p:nvGrpSpPr>
        <p:grpSpPr>
          <a:xfrm>
            <a:off x="1959700" y="5489537"/>
            <a:ext cx="5420612" cy="758538"/>
            <a:chOff x="1035300" y="5518268"/>
            <a:chExt cx="3995626" cy="605726"/>
          </a:xfrm>
        </p:grpSpPr>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7709" b="1261"/>
            <a:stretch/>
          </p:blipFill>
          <p:spPr bwMode="auto">
            <a:xfrm>
              <a:off x="1064628" y="5589240"/>
              <a:ext cx="3966298" cy="534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7082" b="74424"/>
            <a:stretch/>
          </p:blipFill>
          <p:spPr bwMode="auto">
            <a:xfrm>
              <a:off x="1035300" y="5518268"/>
              <a:ext cx="512364" cy="44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04" y="4558996"/>
            <a:ext cx="38830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3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11" dur="500"/>
                                        <p:tgtEl>
                                          <p:spTgt spid="3">
                                            <p:txEl>
                                              <p:pRg st="11" end="11"/>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Algorithm</a:t>
            </a:r>
            <a:endParaRPr lang="zh-CN" altLang="en-US" dirty="0"/>
          </a:p>
        </p:txBody>
      </p:sp>
      <p:sp>
        <p:nvSpPr>
          <p:cNvPr id="3" name="内容占位符 2"/>
          <p:cNvSpPr>
            <a:spLocks noGrp="1"/>
          </p:cNvSpPr>
          <p:nvPr>
            <p:ph idx="1"/>
          </p:nvPr>
        </p:nvSpPr>
        <p:spPr/>
        <p:txBody>
          <a:bodyPr/>
          <a:lstStyle/>
          <a:p>
            <a:r>
              <a:rPr lang="en-US" altLang="zh-CN" sz="1846" dirty="0"/>
              <a:t>Maximize the log-likelihood of labeled relationships</a:t>
            </a:r>
          </a:p>
          <a:p>
            <a:endParaRPr lang="en-US" altLang="zh-CN" sz="1846" dirty="0"/>
          </a:p>
          <a:p>
            <a:endParaRPr lang="zh-CN"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87" y="1752600"/>
            <a:ext cx="7968125" cy="396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bwMode="auto">
          <a:xfrm>
            <a:off x="1447800" y="3189252"/>
            <a:ext cx="5688632" cy="463365"/>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84406" tIns="42203" rIns="84406" bIns="42203" numCol="1" rtlCol="0" anchor="t" anchorCtr="0" compatLnSpc="1">
            <a:prstTxWarp prst="textNoShape">
              <a:avLst/>
            </a:prstTxWarp>
          </a:bodyPr>
          <a:lstStyle/>
          <a:p>
            <a:pPr marL="685817" indent="-263776" defTabSz="844083">
              <a:spcBef>
                <a:spcPct val="20000"/>
              </a:spcBef>
              <a:buFontTx/>
              <a:buChar char="–"/>
            </a:pPr>
            <a:endParaRPr lang="en-US" sz="2585" dirty="0">
              <a:solidFill>
                <a:srgbClr val="003399"/>
              </a:solidFill>
              <a:latin typeface="Verdana" pitchFamily="34" charset="0"/>
              <a:ea typeface="黑体" pitchFamily="2" charset="-122"/>
            </a:endParaRPr>
          </a:p>
        </p:txBody>
      </p:sp>
      <p:sp>
        <p:nvSpPr>
          <p:cNvPr id="12" name="TextBox 11"/>
          <p:cNvSpPr txBox="1"/>
          <p:nvPr/>
        </p:nvSpPr>
        <p:spPr>
          <a:xfrm>
            <a:off x="6134965" y="4080367"/>
            <a:ext cx="2763898" cy="603883"/>
          </a:xfrm>
          <a:prstGeom prst="rect">
            <a:avLst/>
          </a:prstGeom>
          <a:noFill/>
        </p:spPr>
        <p:txBody>
          <a:bodyPr wrap="none" rtlCol="0">
            <a:spAutoFit/>
          </a:bodyPr>
          <a:lstStyle/>
          <a:p>
            <a:pPr>
              <a:buNone/>
            </a:pPr>
            <a:r>
              <a:rPr lang="en-US" sz="1662" dirty="0">
                <a:solidFill>
                  <a:srgbClr val="C00000"/>
                </a:solidFill>
              </a:rPr>
              <a:t>Expectation Computing</a:t>
            </a:r>
          </a:p>
          <a:p>
            <a:pPr>
              <a:buNone/>
            </a:pPr>
            <a:r>
              <a:rPr lang="en-US" sz="1662" b="1" dirty="0">
                <a:solidFill>
                  <a:srgbClr val="C00000"/>
                </a:solidFill>
              </a:rPr>
              <a:t>Loopy Belief Propagation</a:t>
            </a:r>
          </a:p>
        </p:txBody>
      </p:sp>
    </p:spTree>
    <p:extLst>
      <p:ext uri="{BB962C8B-B14F-4D97-AF65-F5344CB8AC3E}">
        <p14:creationId xmlns:p14="http://schemas.microsoft.com/office/powerpoint/2010/main" val="218030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Distributed Learning</a:t>
            </a:r>
            <a:endParaRPr lang="en-US" dirty="0"/>
          </a:p>
        </p:txBody>
      </p:sp>
      <p:sp>
        <p:nvSpPr>
          <p:cNvPr id="9" name="TextBox 8"/>
          <p:cNvSpPr txBox="1"/>
          <p:nvPr/>
        </p:nvSpPr>
        <p:spPr>
          <a:xfrm>
            <a:off x="4572000" y="1556791"/>
            <a:ext cx="2232248" cy="1015663"/>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i="1" dirty="0" smtClean="0">
                <a:latin typeface="+mn-lt"/>
                <a:ea typeface="+mn-ea"/>
              </a:rPr>
              <a:t>Optimize</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i="1" dirty="0" smtClean="0">
                <a:latin typeface="+mn-lt"/>
                <a:ea typeface="+mn-ea"/>
              </a:rPr>
              <a:t>with Gradient Descent</a:t>
            </a:r>
            <a:endParaRPr lang="zh-CN" altLang="en-US" sz="2000" i="1" dirty="0">
              <a:latin typeface="+mn-lt"/>
              <a:ea typeface="+mn-ea"/>
            </a:endParaRPr>
          </a:p>
        </p:txBody>
      </p:sp>
      <p:cxnSp>
        <p:nvCxnSpPr>
          <p:cNvPr id="12" name="直接箭头连接符 11"/>
          <p:cNvCxnSpPr>
            <a:endCxn id="9" idx="1"/>
          </p:cNvCxnSpPr>
          <p:nvPr/>
        </p:nvCxnSpPr>
        <p:spPr bwMode="auto">
          <a:xfrm flipV="1">
            <a:off x="3491880" y="2064623"/>
            <a:ext cx="1080120" cy="1"/>
          </a:xfrm>
          <a:prstGeom prst="straightConnector1">
            <a:avLst/>
          </a:prstGeom>
          <a:noFill/>
          <a:ln w="38100" cap="flat" cmpd="sng" algn="ctr">
            <a:solidFill>
              <a:schemeClr val="tx2"/>
            </a:solidFill>
            <a:prstDash val="solid"/>
            <a:round/>
            <a:headEnd type="none" w="med" len="med"/>
            <a:tailEnd type="arrow"/>
          </a:ln>
          <a:effectLst/>
        </p:spPr>
      </p:cxnSp>
      <p:cxnSp>
        <p:nvCxnSpPr>
          <p:cNvPr id="18" name="肘形连接符 17"/>
          <p:cNvCxnSpPr>
            <a:stCxn id="9" idx="2"/>
          </p:cNvCxnSpPr>
          <p:nvPr/>
        </p:nvCxnSpPr>
        <p:spPr bwMode="auto">
          <a:xfrm rot="5400000">
            <a:off x="4211960" y="1096290"/>
            <a:ext cx="1" cy="2952328"/>
          </a:xfrm>
          <a:prstGeom prst="bentConnector3">
            <a:avLst>
              <a:gd name="adj1" fmla="val 22860100000"/>
            </a:avLst>
          </a:prstGeom>
          <a:noFill/>
          <a:ln w="38100" cap="flat" cmpd="sng" algn="ctr">
            <a:solidFill>
              <a:schemeClr val="tx2"/>
            </a:solidFill>
            <a:prstDash val="solid"/>
            <a:round/>
            <a:headEnd type="none" w="med" len="med"/>
            <a:tailEnd type="arrow"/>
          </a:ln>
          <a:effectLst/>
        </p:spPr>
      </p:cxnSp>
      <p:sp>
        <p:nvSpPr>
          <p:cNvPr id="24" name="TextBox 23"/>
          <p:cNvSpPr txBox="1"/>
          <p:nvPr/>
        </p:nvSpPr>
        <p:spPr>
          <a:xfrm>
            <a:off x="1997765" y="1556790"/>
            <a:ext cx="1512168" cy="101566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i="1" dirty="0">
                <a:latin typeface="+mn-lt"/>
                <a:ea typeface="+mn-ea"/>
              </a:rPr>
              <a:t>Compute </a:t>
            </a:r>
            <a:r>
              <a:rPr lang="en-US" altLang="zh-CN" sz="2000" b="1" i="1" dirty="0">
                <a:latin typeface="+mn-lt"/>
                <a:ea typeface="+mn-ea"/>
              </a:rPr>
              <a:t>Gradient</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i="1" dirty="0">
                <a:latin typeface="+mn-lt"/>
                <a:ea typeface="+mn-ea"/>
              </a:rPr>
              <a:t>via LBP</a:t>
            </a:r>
            <a:endParaRPr lang="zh-CN" altLang="en-US" sz="2000" i="1" dirty="0">
              <a:latin typeface="+mn-lt"/>
              <a:ea typeface="+mn-ea"/>
            </a:endParaRPr>
          </a:p>
        </p:txBody>
      </p:sp>
      <p:sp>
        <p:nvSpPr>
          <p:cNvPr id="3" name="Oval 2"/>
          <p:cNvSpPr/>
          <p:nvPr/>
        </p:nvSpPr>
        <p:spPr bwMode="auto">
          <a:xfrm>
            <a:off x="2123728" y="3429000"/>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5" name="Oval 14"/>
          <p:cNvSpPr/>
          <p:nvPr/>
        </p:nvSpPr>
        <p:spPr bwMode="auto">
          <a:xfrm>
            <a:off x="1124000" y="3653408"/>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6" name="Oval 15"/>
          <p:cNvSpPr/>
          <p:nvPr/>
        </p:nvSpPr>
        <p:spPr bwMode="auto">
          <a:xfrm>
            <a:off x="755576" y="4653136"/>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7" name="Oval 16"/>
          <p:cNvSpPr/>
          <p:nvPr/>
        </p:nvSpPr>
        <p:spPr bwMode="auto">
          <a:xfrm>
            <a:off x="1403648" y="4941168"/>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19" name="Oval 18"/>
          <p:cNvSpPr/>
          <p:nvPr/>
        </p:nvSpPr>
        <p:spPr bwMode="auto">
          <a:xfrm>
            <a:off x="3635896" y="3284984"/>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0" name="Oval 19"/>
          <p:cNvSpPr/>
          <p:nvPr/>
        </p:nvSpPr>
        <p:spPr bwMode="auto">
          <a:xfrm>
            <a:off x="2843808" y="5157192"/>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1" name="Oval 20"/>
          <p:cNvSpPr/>
          <p:nvPr/>
        </p:nvSpPr>
        <p:spPr bwMode="auto">
          <a:xfrm>
            <a:off x="3707904" y="4293096"/>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2" name="Oval 21"/>
          <p:cNvSpPr/>
          <p:nvPr/>
        </p:nvSpPr>
        <p:spPr bwMode="auto">
          <a:xfrm>
            <a:off x="4211960" y="3717032"/>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3" name="Oval 22"/>
          <p:cNvSpPr/>
          <p:nvPr/>
        </p:nvSpPr>
        <p:spPr bwMode="auto">
          <a:xfrm>
            <a:off x="3275856" y="3861048"/>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6" name="Oval 25"/>
          <p:cNvSpPr/>
          <p:nvPr/>
        </p:nvSpPr>
        <p:spPr bwMode="auto">
          <a:xfrm>
            <a:off x="3779912" y="6103676"/>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7" name="Oval 26"/>
          <p:cNvSpPr/>
          <p:nvPr/>
        </p:nvSpPr>
        <p:spPr bwMode="auto">
          <a:xfrm>
            <a:off x="4211960" y="5373216"/>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dirty="0" smtClean="0">
              <a:ln>
                <a:noFill/>
              </a:ln>
              <a:solidFill>
                <a:srgbClr val="003399"/>
              </a:solidFill>
              <a:effectLst/>
              <a:latin typeface="Verdana" pitchFamily="34" charset="0"/>
              <a:ea typeface="黑体" pitchFamily="2" charset="-122"/>
            </a:endParaRPr>
          </a:p>
        </p:txBody>
      </p:sp>
      <p:sp>
        <p:nvSpPr>
          <p:cNvPr id="28" name="Oval 27"/>
          <p:cNvSpPr/>
          <p:nvPr/>
        </p:nvSpPr>
        <p:spPr bwMode="auto">
          <a:xfrm>
            <a:off x="4572000" y="5013176"/>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29" name="Oval 28"/>
          <p:cNvSpPr/>
          <p:nvPr/>
        </p:nvSpPr>
        <p:spPr bwMode="auto">
          <a:xfrm>
            <a:off x="3419872" y="5445224"/>
            <a:ext cx="432048" cy="432048"/>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dirty="0" smtClean="0">
              <a:ln>
                <a:noFill/>
              </a:ln>
              <a:solidFill>
                <a:srgbClr val="003399"/>
              </a:solidFill>
              <a:effectLst/>
              <a:latin typeface="Verdana" pitchFamily="34" charset="0"/>
              <a:ea typeface="黑体" pitchFamily="2" charset="-122"/>
            </a:endParaRPr>
          </a:p>
        </p:txBody>
      </p:sp>
      <p:cxnSp>
        <p:nvCxnSpPr>
          <p:cNvPr id="5" name="Straight Connector 4"/>
          <p:cNvCxnSpPr>
            <a:stCxn id="15" idx="6"/>
            <a:endCxn id="3" idx="2"/>
          </p:cNvCxnSpPr>
          <p:nvPr/>
        </p:nvCxnSpPr>
        <p:spPr bwMode="auto">
          <a:xfrm flipV="1">
            <a:off x="1556048" y="3645024"/>
            <a:ext cx="567680" cy="224408"/>
          </a:xfrm>
          <a:prstGeom prst="line">
            <a:avLst/>
          </a:prstGeom>
          <a:noFill/>
          <a:ln w="38100" cap="flat" cmpd="sng" algn="ctr">
            <a:solidFill>
              <a:schemeClr val="tx2"/>
            </a:solidFill>
            <a:prstDash val="solid"/>
            <a:round/>
            <a:headEnd type="none" w="med" len="med"/>
            <a:tailEnd type="none" w="lg" len="lg"/>
          </a:ln>
          <a:effectLst/>
        </p:spPr>
      </p:cxnSp>
      <p:cxnSp>
        <p:nvCxnSpPr>
          <p:cNvPr id="30" name="Straight Connector 29"/>
          <p:cNvCxnSpPr>
            <a:stCxn id="16" idx="0"/>
            <a:endCxn id="15" idx="4"/>
          </p:cNvCxnSpPr>
          <p:nvPr/>
        </p:nvCxnSpPr>
        <p:spPr bwMode="auto">
          <a:xfrm flipV="1">
            <a:off x="971600" y="4085456"/>
            <a:ext cx="368424" cy="567680"/>
          </a:xfrm>
          <a:prstGeom prst="line">
            <a:avLst/>
          </a:prstGeom>
          <a:noFill/>
          <a:ln w="38100" cap="flat" cmpd="sng" algn="ctr">
            <a:solidFill>
              <a:schemeClr val="tx2"/>
            </a:solidFill>
            <a:prstDash val="solid"/>
            <a:round/>
            <a:headEnd type="none" w="med" len="med"/>
            <a:tailEnd type="none" w="lg" len="lg"/>
          </a:ln>
          <a:effectLst/>
        </p:spPr>
      </p:cxnSp>
      <p:cxnSp>
        <p:nvCxnSpPr>
          <p:cNvPr id="31" name="Straight Connector 30"/>
          <p:cNvCxnSpPr>
            <a:stCxn id="23" idx="1"/>
            <a:endCxn id="3" idx="6"/>
          </p:cNvCxnSpPr>
          <p:nvPr/>
        </p:nvCxnSpPr>
        <p:spPr bwMode="auto">
          <a:xfrm flipH="1" flipV="1">
            <a:off x="2555776" y="3645024"/>
            <a:ext cx="783352" cy="279296"/>
          </a:xfrm>
          <a:prstGeom prst="line">
            <a:avLst/>
          </a:prstGeom>
          <a:noFill/>
          <a:ln w="38100" cap="flat" cmpd="sng" algn="ctr">
            <a:solidFill>
              <a:schemeClr val="tx2"/>
            </a:solidFill>
            <a:prstDash val="solid"/>
            <a:round/>
            <a:headEnd type="none" w="med" len="med"/>
            <a:tailEnd type="none" w="lg" len="lg"/>
          </a:ln>
          <a:effectLst/>
        </p:spPr>
      </p:cxnSp>
      <p:cxnSp>
        <p:nvCxnSpPr>
          <p:cNvPr id="34" name="Straight Connector 33"/>
          <p:cNvCxnSpPr>
            <a:stCxn id="17" idx="7"/>
            <a:endCxn id="15" idx="5"/>
          </p:cNvCxnSpPr>
          <p:nvPr/>
        </p:nvCxnSpPr>
        <p:spPr bwMode="auto">
          <a:xfrm flipH="1" flipV="1">
            <a:off x="1492776" y="4022184"/>
            <a:ext cx="279648" cy="982256"/>
          </a:xfrm>
          <a:prstGeom prst="line">
            <a:avLst/>
          </a:prstGeom>
          <a:noFill/>
          <a:ln w="38100" cap="flat" cmpd="sng" algn="ctr">
            <a:solidFill>
              <a:schemeClr val="tx2"/>
            </a:solidFill>
            <a:prstDash val="solid"/>
            <a:round/>
            <a:headEnd type="none" w="med" len="med"/>
            <a:tailEnd type="none" w="lg" len="lg"/>
          </a:ln>
          <a:effectLst/>
        </p:spPr>
      </p:cxnSp>
      <p:cxnSp>
        <p:nvCxnSpPr>
          <p:cNvPr id="39" name="Straight Connector 38"/>
          <p:cNvCxnSpPr>
            <a:stCxn id="21" idx="1"/>
            <a:endCxn id="23" idx="5"/>
          </p:cNvCxnSpPr>
          <p:nvPr/>
        </p:nvCxnSpPr>
        <p:spPr bwMode="auto">
          <a:xfrm flipH="1" flipV="1">
            <a:off x="3644632" y="4229824"/>
            <a:ext cx="126544" cy="126544"/>
          </a:xfrm>
          <a:prstGeom prst="line">
            <a:avLst/>
          </a:prstGeom>
          <a:noFill/>
          <a:ln w="38100" cap="flat" cmpd="sng" algn="ctr">
            <a:solidFill>
              <a:schemeClr val="tx2"/>
            </a:solidFill>
            <a:prstDash val="solid"/>
            <a:round/>
            <a:headEnd type="none" w="med" len="med"/>
            <a:tailEnd type="none" w="lg" len="lg"/>
          </a:ln>
          <a:effectLst/>
        </p:spPr>
      </p:cxnSp>
      <p:cxnSp>
        <p:nvCxnSpPr>
          <p:cNvPr id="43" name="Straight Connector 42"/>
          <p:cNvCxnSpPr>
            <a:stCxn id="23" idx="7"/>
            <a:endCxn id="19" idx="3"/>
          </p:cNvCxnSpPr>
          <p:nvPr/>
        </p:nvCxnSpPr>
        <p:spPr bwMode="auto">
          <a:xfrm flipV="1">
            <a:off x="3644632" y="3653760"/>
            <a:ext cx="54536" cy="270560"/>
          </a:xfrm>
          <a:prstGeom prst="line">
            <a:avLst/>
          </a:prstGeom>
          <a:noFill/>
          <a:ln w="38100" cap="flat" cmpd="sng" algn="ctr">
            <a:solidFill>
              <a:schemeClr val="tx2"/>
            </a:solidFill>
            <a:prstDash val="solid"/>
            <a:round/>
            <a:headEnd type="none" w="med" len="med"/>
            <a:tailEnd type="none" w="lg" len="lg"/>
          </a:ln>
          <a:effectLst/>
        </p:spPr>
      </p:cxnSp>
      <p:cxnSp>
        <p:nvCxnSpPr>
          <p:cNvPr id="46" name="Straight Connector 45"/>
          <p:cNvCxnSpPr>
            <a:stCxn id="21" idx="7"/>
            <a:endCxn id="22" idx="3"/>
          </p:cNvCxnSpPr>
          <p:nvPr/>
        </p:nvCxnSpPr>
        <p:spPr bwMode="auto">
          <a:xfrm flipV="1">
            <a:off x="4076680" y="4085808"/>
            <a:ext cx="198552" cy="270560"/>
          </a:xfrm>
          <a:prstGeom prst="line">
            <a:avLst/>
          </a:prstGeom>
          <a:noFill/>
          <a:ln w="38100" cap="flat" cmpd="sng" algn="ctr">
            <a:solidFill>
              <a:schemeClr val="tx2"/>
            </a:solidFill>
            <a:prstDash val="solid"/>
            <a:round/>
            <a:headEnd type="none" w="med" len="med"/>
            <a:tailEnd type="none" w="lg" len="lg"/>
          </a:ln>
          <a:effectLst/>
        </p:spPr>
      </p:cxnSp>
      <p:cxnSp>
        <p:nvCxnSpPr>
          <p:cNvPr id="49" name="Straight Connector 48"/>
          <p:cNvCxnSpPr>
            <a:stCxn id="22" idx="1"/>
            <a:endCxn id="19" idx="5"/>
          </p:cNvCxnSpPr>
          <p:nvPr/>
        </p:nvCxnSpPr>
        <p:spPr bwMode="auto">
          <a:xfrm flipH="1" flipV="1">
            <a:off x="4004672" y="3653760"/>
            <a:ext cx="270560" cy="126544"/>
          </a:xfrm>
          <a:prstGeom prst="line">
            <a:avLst/>
          </a:prstGeom>
          <a:noFill/>
          <a:ln w="38100" cap="flat" cmpd="sng" algn="ctr">
            <a:solidFill>
              <a:schemeClr val="tx2"/>
            </a:solidFill>
            <a:prstDash val="solid"/>
            <a:round/>
            <a:headEnd type="none" w="med" len="med"/>
            <a:tailEnd type="none" w="lg" len="lg"/>
          </a:ln>
          <a:effectLst/>
        </p:spPr>
      </p:cxnSp>
      <p:cxnSp>
        <p:nvCxnSpPr>
          <p:cNvPr id="52" name="Straight Connector 51"/>
          <p:cNvCxnSpPr>
            <a:stCxn id="20" idx="6"/>
          </p:cNvCxnSpPr>
          <p:nvPr/>
        </p:nvCxnSpPr>
        <p:spPr bwMode="auto">
          <a:xfrm flipV="1">
            <a:off x="3275856" y="5250904"/>
            <a:ext cx="1317848" cy="122312"/>
          </a:xfrm>
          <a:prstGeom prst="line">
            <a:avLst/>
          </a:prstGeom>
          <a:noFill/>
          <a:ln w="38100" cap="flat" cmpd="sng" algn="ctr">
            <a:solidFill>
              <a:schemeClr val="tx2"/>
            </a:solidFill>
            <a:prstDash val="solid"/>
            <a:round/>
            <a:headEnd type="none" w="med" len="med"/>
            <a:tailEnd type="none" w="lg" len="lg"/>
          </a:ln>
          <a:effectLst/>
        </p:spPr>
      </p:cxnSp>
      <p:cxnSp>
        <p:nvCxnSpPr>
          <p:cNvPr id="55" name="Straight Connector 54"/>
          <p:cNvCxnSpPr>
            <a:stCxn id="29" idx="6"/>
            <a:endCxn id="27" idx="2"/>
          </p:cNvCxnSpPr>
          <p:nvPr/>
        </p:nvCxnSpPr>
        <p:spPr bwMode="auto">
          <a:xfrm flipV="1">
            <a:off x="3851920" y="5589240"/>
            <a:ext cx="360040" cy="72008"/>
          </a:xfrm>
          <a:prstGeom prst="line">
            <a:avLst/>
          </a:prstGeom>
          <a:noFill/>
          <a:ln w="38100" cap="flat" cmpd="sng" algn="ctr">
            <a:solidFill>
              <a:schemeClr val="tx2"/>
            </a:solidFill>
            <a:prstDash val="solid"/>
            <a:round/>
            <a:headEnd type="none" w="med" len="med"/>
            <a:tailEnd type="none" w="lg" len="lg"/>
          </a:ln>
          <a:effectLst/>
        </p:spPr>
      </p:cxnSp>
      <p:cxnSp>
        <p:nvCxnSpPr>
          <p:cNvPr id="59" name="Straight Connector 58"/>
          <p:cNvCxnSpPr>
            <a:stCxn id="26" idx="7"/>
            <a:endCxn id="27" idx="4"/>
          </p:cNvCxnSpPr>
          <p:nvPr/>
        </p:nvCxnSpPr>
        <p:spPr bwMode="auto">
          <a:xfrm flipV="1">
            <a:off x="4148688" y="5805264"/>
            <a:ext cx="279296" cy="361684"/>
          </a:xfrm>
          <a:prstGeom prst="line">
            <a:avLst/>
          </a:prstGeom>
          <a:noFill/>
          <a:ln w="38100" cap="flat" cmpd="sng" algn="ctr">
            <a:solidFill>
              <a:schemeClr val="tx2"/>
            </a:solidFill>
            <a:prstDash val="solid"/>
            <a:round/>
            <a:headEnd type="none" w="med" len="med"/>
            <a:tailEnd type="none" w="lg" len="lg"/>
          </a:ln>
          <a:effectLst/>
        </p:spPr>
      </p:cxnSp>
      <p:cxnSp>
        <p:nvCxnSpPr>
          <p:cNvPr id="62" name="Straight Connector 61"/>
          <p:cNvCxnSpPr>
            <a:stCxn id="26" idx="1"/>
            <a:endCxn id="29" idx="4"/>
          </p:cNvCxnSpPr>
          <p:nvPr/>
        </p:nvCxnSpPr>
        <p:spPr bwMode="auto">
          <a:xfrm flipH="1" flipV="1">
            <a:off x="3635896" y="5877272"/>
            <a:ext cx="207288" cy="289676"/>
          </a:xfrm>
          <a:prstGeom prst="line">
            <a:avLst/>
          </a:prstGeom>
          <a:noFill/>
          <a:ln w="38100" cap="flat" cmpd="sng" algn="ctr">
            <a:solidFill>
              <a:schemeClr val="tx2"/>
            </a:solidFill>
            <a:prstDash val="solid"/>
            <a:round/>
            <a:headEnd type="none" w="med" len="med"/>
            <a:tailEnd type="none" w="lg" len="lg"/>
          </a:ln>
          <a:effectLst/>
        </p:spPr>
      </p:cxnSp>
      <p:cxnSp>
        <p:nvCxnSpPr>
          <p:cNvPr id="66" name="Straight Connector 65"/>
          <p:cNvCxnSpPr>
            <a:stCxn id="20" idx="2"/>
            <a:endCxn id="17" idx="6"/>
          </p:cNvCxnSpPr>
          <p:nvPr/>
        </p:nvCxnSpPr>
        <p:spPr bwMode="auto">
          <a:xfrm flipH="1" flipV="1">
            <a:off x="1835696" y="5157192"/>
            <a:ext cx="1008112" cy="216024"/>
          </a:xfrm>
          <a:prstGeom prst="line">
            <a:avLst/>
          </a:prstGeom>
          <a:noFill/>
          <a:ln w="38100" cap="flat" cmpd="sng" algn="ctr">
            <a:solidFill>
              <a:schemeClr val="tx2"/>
            </a:solidFill>
            <a:prstDash val="solid"/>
            <a:round/>
            <a:headEnd type="none" w="med" len="med"/>
            <a:tailEnd type="none" w="lg" len="lg"/>
          </a:ln>
          <a:effectLst/>
        </p:spPr>
      </p:cxnSp>
      <p:sp>
        <p:nvSpPr>
          <p:cNvPr id="69" name="Teardrop 68"/>
          <p:cNvSpPr/>
          <p:nvPr/>
        </p:nvSpPr>
        <p:spPr bwMode="auto">
          <a:xfrm>
            <a:off x="395536" y="3356992"/>
            <a:ext cx="2304256" cy="2448272"/>
          </a:xfrm>
          <a:prstGeom prst="teardrop">
            <a:avLst/>
          </a:prstGeom>
          <a:solidFill>
            <a:srgbClr val="FF6600">
              <a:alpha val="36000"/>
            </a:srgbClr>
          </a:solidFill>
          <a:ln w="381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998E3E"/>
              </a:solidFill>
              <a:effectLst/>
              <a:latin typeface="Verdana" pitchFamily="34" charset="0"/>
              <a:ea typeface="黑体" pitchFamily="2" charset="-122"/>
            </a:endParaRPr>
          </a:p>
        </p:txBody>
      </p:sp>
      <p:sp>
        <p:nvSpPr>
          <p:cNvPr id="70" name="Teardrop 69"/>
          <p:cNvSpPr/>
          <p:nvPr/>
        </p:nvSpPr>
        <p:spPr bwMode="auto">
          <a:xfrm rot="16200000">
            <a:off x="3023828" y="3104964"/>
            <a:ext cx="1728192" cy="1800200"/>
          </a:xfrm>
          <a:prstGeom prst="teardrop">
            <a:avLst>
              <a:gd name="adj" fmla="val 80847"/>
            </a:avLst>
          </a:prstGeom>
          <a:solidFill>
            <a:schemeClr val="accent5">
              <a:lumMod val="25000"/>
              <a:alpha val="36000"/>
            </a:schemeClr>
          </a:solidFill>
          <a:ln w="381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998E3E"/>
              </a:solidFill>
              <a:effectLst/>
              <a:latin typeface="Verdana" pitchFamily="34" charset="0"/>
              <a:ea typeface="黑体" pitchFamily="2" charset="-122"/>
            </a:endParaRPr>
          </a:p>
        </p:txBody>
      </p:sp>
      <p:sp>
        <p:nvSpPr>
          <p:cNvPr id="71" name="Teardrop 70"/>
          <p:cNvSpPr/>
          <p:nvPr/>
        </p:nvSpPr>
        <p:spPr bwMode="auto">
          <a:xfrm rot="16200000">
            <a:off x="3280108" y="4072819"/>
            <a:ext cx="1719687" cy="3312368"/>
          </a:xfrm>
          <a:prstGeom prst="teardrop">
            <a:avLst>
              <a:gd name="adj" fmla="val 80847"/>
            </a:avLst>
          </a:prstGeom>
          <a:solidFill>
            <a:srgbClr val="3366FF">
              <a:alpha val="36000"/>
            </a:srgbClr>
          </a:solidFill>
          <a:ln w="381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998E3E"/>
              </a:solidFill>
              <a:effectLst/>
              <a:latin typeface="Verdana" pitchFamily="34" charset="0"/>
              <a:ea typeface="黑体" pitchFamily="2" charset="-122"/>
            </a:endParaRPr>
          </a:p>
        </p:txBody>
      </p:sp>
      <p:sp>
        <p:nvSpPr>
          <p:cNvPr id="72" name="TextBox 71"/>
          <p:cNvSpPr txBox="1"/>
          <p:nvPr/>
        </p:nvSpPr>
        <p:spPr>
          <a:xfrm>
            <a:off x="5148064" y="3717032"/>
            <a:ext cx="3987089" cy="904863"/>
          </a:xfrm>
          <a:prstGeom prst="rect">
            <a:avLst/>
          </a:prstGeom>
          <a:noFill/>
        </p:spPr>
        <p:txBody>
          <a:bodyPr wrap="none" rtlCol="0">
            <a:spAutoFit/>
          </a:bodyPr>
          <a:lstStyle/>
          <a:p>
            <a:pPr>
              <a:buNone/>
            </a:pPr>
            <a:r>
              <a:rPr lang="en-US" sz="2400" dirty="0" smtClean="0">
                <a:solidFill>
                  <a:srgbClr val="800000"/>
                </a:solidFill>
              </a:rPr>
              <a:t>Graph Partition</a:t>
            </a:r>
          </a:p>
          <a:p>
            <a:pPr>
              <a:buNone/>
            </a:pPr>
            <a:r>
              <a:rPr lang="en-US" sz="2400" dirty="0" smtClean="0">
                <a:solidFill>
                  <a:srgbClr val="FF6600"/>
                </a:solidFill>
              </a:rPr>
              <a:t>Master-Slave Computing</a:t>
            </a:r>
          </a:p>
        </p:txBody>
      </p:sp>
      <p:pic>
        <p:nvPicPr>
          <p:cNvPr id="37"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24944"/>
            <a:ext cx="583042" cy="57552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615" y="5501225"/>
            <a:ext cx="583042" cy="57552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1303" y="2997222"/>
            <a:ext cx="583042" cy="57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34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par>
                                <p:cTn id="44" presetID="9"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par>
                                <p:cTn id="47" presetID="9"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par>
                                <p:cTn id="56" presetID="9"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dissolve">
                                      <p:cBhvr>
                                        <p:cTn id="58" dur="500"/>
                                        <p:tgtEl>
                                          <p:spTgt spid="39"/>
                                        </p:tgtEl>
                                      </p:cBhvr>
                                    </p:animEffect>
                                  </p:childTnLst>
                                </p:cTn>
                              </p:par>
                              <p:par>
                                <p:cTn id="59" presetID="9"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par>
                                <p:cTn id="62" presetID="9"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dissolve">
                                      <p:cBhvr>
                                        <p:cTn id="64" dur="500"/>
                                        <p:tgtEl>
                                          <p:spTgt spid="46"/>
                                        </p:tgtEl>
                                      </p:cBhvr>
                                    </p:animEffect>
                                  </p:childTnLst>
                                </p:cTn>
                              </p:par>
                              <p:par>
                                <p:cTn id="65" presetID="9"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dissolve">
                                      <p:cBhvr>
                                        <p:cTn id="67" dur="500"/>
                                        <p:tgtEl>
                                          <p:spTgt spid="49"/>
                                        </p:tgtEl>
                                      </p:cBhvr>
                                    </p:animEffect>
                                  </p:childTnLst>
                                </p:cTn>
                              </p:par>
                              <p:par>
                                <p:cTn id="68" presetID="9"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par>
                                <p:cTn id="71" presetID="9"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dissolve">
                                      <p:cBhvr>
                                        <p:cTn id="73" dur="500"/>
                                        <p:tgtEl>
                                          <p:spTgt spid="55"/>
                                        </p:tgtEl>
                                      </p:cBhvr>
                                    </p:animEffect>
                                  </p:childTnLst>
                                </p:cTn>
                              </p:par>
                              <p:par>
                                <p:cTn id="74" presetID="9"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dissolve">
                                      <p:cBhvr>
                                        <p:cTn id="76" dur="500"/>
                                        <p:tgtEl>
                                          <p:spTgt spid="59"/>
                                        </p:tgtEl>
                                      </p:cBhvr>
                                    </p:animEffect>
                                  </p:childTnLst>
                                </p:cTn>
                              </p:par>
                              <p:par>
                                <p:cTn id="77" presetID="9"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dissolve">
                                      <p:cBhvr>
                                        <p:cTn id="79" dur="500"/>
                                        <p:tgtEl>
                                          <p:spTgt spid="62"/>
                                        </p:tgtEl>
                                      </p:cBhvr>
                                    </p:animEffect>
                                  </p:childTnLst>
                                </p:cTn>
                              </p:par>
                              <p:par>
                                <p:cTn id="80" presetID="9"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dissolve">
                                      <p:cBhvr>
                                        <p:cTn id="82" dur="5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dissolve">
                                      <p:cBhvr>
                                        <p:cTn id="87" dur="500"/>
                                        <p:tgtEl>
                                          <p:spTgt spid="6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dissolve">
                                      <p:cBhvr>
                                        <p:cTn id="90" dur="500"/>
                                        <p:tgtEl>
                                          <p:spTgt spid="7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dissolve">
                                      <p:cBhvr>
                                        <p:cTn id="93" dur="500"/>
                                        <p:tgtEl>
                                          <p:spTgt spid="71"/>
                                        </p:tgtEl>
                                      </p:cBhvr>
                                    </p:animEffect>
                                  </p:childTnLst>
                                </p:cTn>
                              </p:par>
                              <p:par>
                                <p:cTn id="94" presetID="14" presetClass="entr" presetSubtype="10" fill="hold" nodeType="withEffect">
                                  <p:stCondLst>
                                    <p:cond delay="0"/>
                                  </p:stCondLst>
                                  <p:childTnLst>
                                    <p:set>
                                      <p:cBhvr>
                                        <p:cTn id="95" dur="1" fill="hold">
                                          <p:stCondLst>
                                            <p:cond delay="0"/>
                                          </p:stCondLst>
                                        </p:cTn>
                                        <p:tgtEl>
                                          <p:spTgt spid="72">
                                            <p:txEl>
                                              <p:pRg st="0" end="0"/>
                                            </p:txEl>
                                          </p:spTgt>
                                        </p:tgtEl>
                                        <p:attrNameLst>
                                          <p:attrName>style.visibility</p:attrName>
                                        </p:attrNameLst>
                                      </p:cBhvr>
                                      <p:to>
                                        <p:strVal val="visible"/>
                                      </p:to>
                                    </p:set>
                                    <p:animEffect transition="in" filter="randombar(horizontal)">
                                      <p:cBhvr>
                                        <p:cTn id="96" dur="500"/>
                                        <p:tgtEl>
                                          <p:spTgt spid="72">
                                            <p:txEl>
                                              <p:pRg st="0" end="0"/>
                                            </p:txEl>
                                          </p:spTgt>
                                        </p:tgtEl>
                                      </p:cBhvr>
                                    </p:animEffect>
                                  </p:childTnLst>
                                </p:cTn>
                              </p:par>
                              <p:par>
                                <p:cTn id="97" presetID="9" presetClass="entr" presetSubtype="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dissolve">
                                      <p:cBhvr>
                                        <p:cTn id="99" dur="500"/>
                                        <p:tgtEl>
                                          <p:spTgt spid="37"/>
                                        </p:tgtEl>
                                      </p:cBhvr>
                                    </p:animEffect>
                                  </p:childTnLst>
                                </p:cTn>
                              </p:par>
                              <p:par>
                                <p:cTn id="100" presetID="9"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dissolve">
                                      <p:cBhvr>
                                        <p:cTn id="102" dur="500"/>
                                        <p:tgtEl>
                                          <p:spTgt spid="41"/>
                                        </p:tgtEl>
                                      </p:cBhvr>
                                    </p:animEffect>
                                  </p:childTnLst>
                                </p:cTn>
                              </p:par>
                              <p:par>
                                <p:cTn id="103" presetID="9"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dissolv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nodeType="clickEffect">
                                  <p:stCondLst>
                                    <p:cond delay="0"/>
                                  </p:stCondLst>
                                  <p:childTnLst>
                                    <p:set>
                                      <p:cBhvr>
                                        <p:cTn id="109" dur="1" fill="hold">
                                          <p:stCondLst>
                                            <p:cond delay="0"/>
                                          </p:stCondLst>
                                        </p:cTn>
                                        <p:tgtEl>
                                          <p:spTgt spid="72">
                                            <p:txEl>
                                              <p:pRg st="1" end="1"/>
                                            </p:txEl>
                                          </p:spTgt>
                                        </p:tgtEl>
                                        <p:attrNameLst>
                                          <p:attrName>style.visibility</p:attrName>
                                        </p:attrNameLst>
                                      </p:cBhvr>
                                      <p:to>
                                        <p:strVal val="visible"/>
                                      </p:to>
                                    </p:set>
                                    <p:animEffect transition="in" filter="randombar(horizontal)">
                                      <p:cBhvr>
                                        <p:cTn id="110"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9" grpId="0" animBg="1"/>
      <p:bldP spid="20" grpId="0" animBg="1"/>
      <p:bldP spid="21" grpId="0" animBg="1"/>
      <p:bldP spid="22" grpId="0" animBg="1"/>
      <p:bldP spid="23" grpId="0" animBg="1"/>
      <p:bldP spid="26" grpId="0" animBg="1"/>
      <p:bldP spid="27" grpId="0" animBg="1"/>
      <p:bldP spid="28" grpId="0" animBg="1"/>
      <p:bldP spid="29" grpId="0" animBg="1"/>
      <p:bldP spid="69" grpId="0" animBg="1"/>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020700244"/>
              </p:ext>
            </p:extLst>
          </p:nvPr>
        </p:nvGraphicFramePr>
        <p:xfrm>
          <a:off x="838200" y="1295422"/>
          <a:ext cx="7182699" cy="3505178"/>
        </p:xfrm>
        <a:graphic>
          <a:graphicData uri="http://schemas.openxmlformats.org/drawingml/2006/table">
            <a:tbl>
              <a:tblPr>
                <a:tableStyleId>{775DCB02-9BB8-47FD-8907-85C794F793BA}</a:tableStyleId>
              </a:tblPr>
              <a:tblGrid>
                <a:gridCol w="1566075"/>
                <a:gridCol w="1602277"/>
                <a:gridCol w="1530269"/>
                <a:gridCol w="1062019"/>
                <a:gridCol w="1422059"/>
              </a:tblGrid>
              <a:tr h="432048">
                <a:tc>
                  <a:txBody>
                    <a:bodyPr/>
                    <a:lstStyle/>
                    <a:p>
                      <a:pPr algn="ctr">
                        <a:spcAft>
                          <a:spcPts val="0"/>
                        </a:spcAft>
                      </a:pPr>
                      <a:r>
                        <a:rPr lang="en-US" sz="1800" b="1" kern="100" dirty="0">
                          <a:solidFill>
                            <a:schemeClr val="bg1"/>
                          </a:solidFill>
                        </a:rPr>
                        <a:t>Data Set</a:t>
                      </a:r>
                      <a:endParaRPr lang="zh-CN" sz="1800" b="1" kern="100" dirty="0">
                        <a:solidFill>
                          <a:schemeClr val="bg1"/>
                        </a:solidFill>
                        <a:latin typeface="Calibri"/>
                        <a:ea typeface="宋体"/>
                        <a:cs typeface="Times New Roman"/>
                      </a:endParaRPr>
                    </a:p>
                  </a:txBody>
                  <a:tcPr marL="131705" marR="131705" marT="0" marB="0" anchor="ctr">
                    <a:solidFill>
                      <a:schemeClr val="tx1"/>
                    </a:solidFill>
                  </a:tcPr>
                </a:tc>
                <a:tc>
                  <a:txBody>
                    <a:bodyPr/>
                    <a:lstStyle/>
                    <a:p>
                      <a:pPr algn="ctr">
                        <a:spcAft>
                          <a:spcPts val="0"/>
                        </a:spcAft>
                      </a:pPr>
                      <a:r>
                        <a:rPr lang="en-US" sz="1800" b="1" kern="100" dirty="0">
                          <a:solidFill>
                            <a:schemeClr val="bg1"/>
                          </a:solidFill>
                        </a:rPr>
                        <a:t>Method</a:t>
                      </a:r>
                      <a:endParaRPr lang="zh-CN" sz="1800" b="1" kern="100" dirty="0">
                        <a:solidFill>
                          <a:schemeClr val="bg1"/>
                        </a:solidFill>
                        <a:latin typeface="Calibri"/>
                        <a:ea typeface="宋体"/>
                        <a:cs typeface="Times New Roman"/>
                      </a:endParaRPr>
                    </a:p>
                  </a:txBody>
                  <a:tcPr marL="131705" marR="131705" marT="0" marB="0" anchor="ctr">
                    <a:solidFill>
                      <a:schemeClr val="tx1"/>
                    </a:solidFill>
                  </a:tcPr>
                </a:tc>
                <a:tc>
                  <a:txBody>
                    <a:bodyPr/>
                    <a:lstStyle/>
                    <a:p>
                      <a:pPr algn="ctr">
                        <a:spcAft>
                          <a:spcPts val="0"/>
                        </a:spcAft>
                      </a:pPr>
                      <a:r>
                        <a:rPr lang="en-US" sz="1800" b="1" kern="100" dirty="0">
                          <a:solidFill>
                            <a:schemeClr val="bg1"/>
                          </a:solidFill>
                        </a:rPr>
                        <a:t>Precision</a:t>
                      </a:r>
                      <a:endParaRPr lang="zh-CN" sz="1800" b="1" kern="100" dirty="0">
                        <a:solidFill>
                          <a:schemeClr val="bg1"/>
                        </a:solidFill>
                        <a:latin typeface="Calibri"/>
                        <a:ea typeface="宋体"/>
                        <a:cs typeface="Times New Roman"/>
                      </a:endParaRPr>
                    </a:p>
                  </a:txBody>
                  <a:tcPr marL="131705" marR="131705" marT="0" marB="0" anchor="ctr">
                    <a:solidFill>
                      <a:schemeClr val="tx1"/>
                    </a:solidFill>
                  </a:tcPr>
                </a:tc>
                <a:tc>
                  <a:txBody>
                    <a:bodyPr/>
                    <a:lstStyle/>
                    <a:p>
                      <a:pPr algn="ctr">
                        <a:spcAft>
                          <a:spcPts val="0"/>
                        </a:spcAft>
                      </a:pPr>
                      <a:r>
                        <a:rPr lang="en-US" sz="1800" b="1" kern="100" dirty="0">
                          <a:solidFill>
                            <a:schemeClr val="bg1"/>
                          </a:solidFill>
                        </a:rPr>
                        <a:t>Recall</a:t>
                      </a:r>
                      <a:endParaRPr lang="zh-CN" sz="1800" b="1" kern="100" dirty="0">
                        <a:solidFill>
                          <a:schemeClr val="bg1"/>
                        </a:solidFill>
                        <a:latin typeface="Calibri"/>
                        <a:ea typeface="宋体"/>
                        <a:cs typeface="Times New Roman"/>
                      </a:endParaRPr>
                    </a:p>
                  </a:txBody>
                  <a:tcPr marL="131705" marR="131705" marT="0" marB="0" anchor="ctr">
                    <a:solidFill>
                      <a:schemeClr val="tx1"/>
                    </a:solidFill>
                  </a:tcPr>
                </a:tc>
                <a:tc>
                  <a:txBody>
                    <a:bodyPr/>
                    <a:lstStyle/>
                    <a:p>
                      <a:pPr algn="ctr">
                        <a:spcAft>
                          <a:spcPts val="0"/>
                        </a:spcAft>
                      </a:pPr>
                      <a:r>
                        <a:rPr lang="en-US" sz="1800" b="1" kern="100" dirty="0" smtClean="0">
                          <a:solidFill>
                            <a:schemeClr val="bg1"/>
                          </a:solidFill>
                        </a:rPr>
                        <a:t>F1-score</a:t>
                      </a:r>
                      <a:endParaRPr lang="zh-CN" sz="1800" b="1" kern="100" dirty="0">
                        <a:solidFill>
                          <a:schemeClr val="bg1"/>
                        </a:solidFill>
                        <a:latin typeface="Calibri"/>
                        <a:ea typeface="宋体"/>
                        <a:cs typeface="Times New Roman"/>
                      </a:endParaRPr>
                    </a:p>
                  </a:txBody>
                  <a:tcPr marL="131705" marR="131705" marT="0" marB="0" anchor="ctr">
                    <a:solidFill>
                      <a:schemeClr val="tx1"/>
                    </a:solidFill>
                  </a:tcPr>
                </a:tc>
              </a:tr>
              <a:tr h="307313">
                <a:tc rowSpan="4">
                  <a:txBody>
                    <a:bodyPr/>
                    <a:lstStyle/>
                    <a:p>
                      <a:pPr algn="ctr">
                        <a:spcAft>
                          <a:spcPts val="0"/>
                        </a:spcAft>
                      </a:pPr>
                      <a:r>
                        <a:rPr lang="en-US" sz="1800" kern="100" dirty="0" smtClean="0"/>
                        <a:t>Coauthor</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SVM</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72.5</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54.9</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62.1</a:t>
                      </a:r>
                      <a:endParaRPr lang="zh-CN" sz="1800" kern="100" dirty="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a:t>TPFG</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a:t>82.8</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89.4</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86.0</a:t>
                      </a:r>
                      <a:endParaRPr lang="zh-CN" sz="1800" kern="10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PLP-FGM-S</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77.1</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a:t>78.4</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a:t>77.7</a:t>
                      </a:r>
                      <a:endParaRPr lang="zh-CN" sz="1800" kern="10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91.4</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87.7</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89.5</a:t>
                      </a:r>
                      <a:endParaRPr lang="zh-CN" sz="1800" b="1" kern="100" dirty="0">
                        <a:solidFill>
                          <a:srgbClr val="C00000"/>
                        </a:solidFill>
                        <a:latin typeface="Calibri"/>
                        <a:ea typeface="宋体"/>
                        <a:cs typeface="Times New Roman"/>
                      </a:endParaRPr>
                    </a:p>
                  </a:txBody>
                  <a:tcPr marL="131705" marR="131705" marT="0" marB="0" anchor="ctr">
                    <a:noFill/>
                  </a:tcPr>
                </a:tc>
              </a:tr>
              <a:tr h="307313">
                <a:tc rowSpan="3">
                  <a:txBody>
                    <a:bodyPr/>
                    <a:lstStyle/>
                    <a:p>
                      <a:pPr algn="ctr">
                        <a:spcAft>
                          <a:spcPts val="0"/>
                        </a:spcAft>
                      </a:pPr>
                      <a:r>
                        <a:rPr lang="en-US" sz="1800" kern="100" dirty="0" smtClean="0"/>
                        <a:t>Enron</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SVM</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79.1</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88.6</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83.6</a:t>
                      </a:r>
                      <a:endParaRPr lang="zh-CN" sz="1800" kern="100" dirty="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PLP-FGM-S</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85.8</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85.6</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85.7</a:t>
                      </a:r>
                      <a:endParaRPr lang="zh-CN" sz="1800" kern="100" dirty="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88.6</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87.2</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87.9</a:t>
                      </a:r>
                      <a:endParaRPr lang="zh-CN" sz="1800" b="1" kern="100" dirty="0">
                        <a:solidFill>
                          <a:srgbClr val="C00000"/>
                        </a:solidFill>
                        <a:latin typeface="Calibri"/>
                        <a:ea typeface="宋体"/>
                        <a:cs typeface="Times New Roman"/>
                      </a:endParaRPr>
                    </a:p>
                  </a:txBody>
                  <a:tcPr marL="131705" marR="131705" marT="0" marB="0" anchor="ctr">
                    <a:noFill/>
                  </a:tcPr>
                </a:tc>
              </a:tr>
              <a:tr h="307313">
                <a:tc rowSpan="3">
                  <a:txBody>
                    <a:bodyPr/>
                    <a:lstStyle/>
                    <a:p>
                      <a:pPr algn="ctr">
                        <a:spcAft>
                          <a:spcPts val="0"/>
                        </a:spcAft>
                      </a:pPr>
                      <a:r>
                        <a:rPr lang="en-US" sz="1800" kern="100" dirty="0"/>
                        <a:t>Mobile</a:t>
                      </a:r>
                      <a:endParaRPr lang="zh-CN" sz="1800" kern="100" dirty="0">
                        <a:latin typeface="Calibri"/>
                        <a:ea typeface="宋体"/>
                        <a:cs typeface="Times New Roman"/>
                      </a:endParaRPr>
                    </a:p>
                  </a:txBody>
                  <a:tcPr marL="131705" marR="131705" marT="0" marB="0" anchor="ctr">
                    <a:noFill/>
                  </a:tcPr>
                </a:tc>
                <a:tc>
                  <a:txBody>
                    <a:bodyPr/>
                    <a:lstStyle/>
                    <a:p>
                      <a:pPr algn="ctr">
                        <a:spcAft>
                          <a:spcPts val="0"/>
                        </a:spcAft>
                      </a:pPr>
                      <a:r>
                        <a:rPr lang="en-US" sz="1800" kern="100"/>
                        <a:t>SVM</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a:solidFill>
                            <a:srgbClr val="C00000"/>
                          </a:solidFill>
                        </a:rPr>
                        <a:t>92.7</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64.9</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a:t>76.4</a:t>
                      </a:r>
                      <a:endParaRPr lang="zh-CN" sz="1800" kern="10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PLP-FGM-S</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88.1</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a:t>71.3</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kern="100" dirty="0"/>
                        <a:t>78.8</a:t>
                      </a:r>
                      <a:endParaRPr lang="zh-CN" sz="1800" kern="100" dirty="0">
                        <a:latin typeface="Calibri"/>
                        <a:ea typeface="宋体"/>
                        <a:cs typeface="Times New Roman"/>
                      </a:endParaRPr>
                    </a:p>
                  </a:txBody>
                  <a:tcPr marL="131705" marR="131705" marT="0" marB="0" anchor="ctr">
                    <a:noFill/>
                  </a:tcPr>
                </a:tc>
              </a:tr>
              <a:tr h="307313">
                <a:tc vMerge="1">
                  <a:txBody>
                    <a:bodyPr/>
                    <a:lstStyle/>
                    <a:p>
                      <a:endParaRPr lang="zh-CN" altLang="en-US"/>
                    </a:p>
                  </a:txBody>
                  <a:tcPr/>
                </a:tc>
                <a:tc>
                  <a:txBody>
                    <a:bodyPr/>
                    <a:lstStyle/>
                    <a:p>
                      <a:pPr algn="ctr">
                        <a:spcAft>
                          <a:spcPts val="0"/>
                        </a:spcAft>
                      </a:pPr>
                      <a:r>
                        <a:rPr lang="en-US" sz="1800" kern="100" dirty="0">
                          <a:solidFill>
                            <a:srgbClr val="800000"/>
                          </a:solidFill>
                        </a:rPr>
                        <a:t>PLP-FGM</a:t>
                      </a:r>
                      <a:endParaRPr lang="zh-CN" sz="1800" kern="100" dirty="0">
                        <a:solidFill>
                          <a:srgbClr val="8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kern="100"/>
                        <a:t>89.4</a:t>
                      </a:r>
                      <a:endParaRPr lang="zh-CN" sz="1800" kern="100">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smtClean="0">
                          <a:solidFill>
                            <a:srgbClr val="C00000"/>
                          </a:solidFill>
                        </a:rPr>
                        <a:t>75.2</a:t>
                      </a:r>
                      <a:endParaRPr lang="zh-CN" sz="1800" b="1" kern="100" dirty="0">
                        <a:solidFill>
                          <a:srgbClr val="C00000"/>
                        </a:solidFill>
                        <a:latin typeface="Calibri"/>
                        <a:ea typeface="宋体"/>
                        <a:cs typeface="Times New Roman"/>
                      </a:endParaRPr>
                    </a:p>
                  </a:txBody>
                  <a:tcPr marL="131705" marR="131705" marT="0" marB="0" anchor="ctr">
                    <a:noFill/>
                  </a:tcPr>
                </a:tc>
                <a:tc>
                  <a:txBody>
                    <a:bodyPr/>
                    <a:lstStyle/>
                    <a:p>
                      <a:pPr algn="ctr">
                        <a:spcAft>
                          <a:spcPts val="0"/>
                        </a:spcAft>
                      </a:pPr>
                      <a:r>
                        <a:rPr lang="en-US" sz="1800" b="1" kern="100" dirty="0" smtClean="0">
                          <a:solidFill>
                            <a:srgbClr val="C00000"/>
                          </a:solidFill>
                        </a:rPr>
                        <a:t>81.6</a:t>
                      </a:r>
                      <a:endParaRPr lang="zh-CN" sz="1800" b="1" kern="100" dirty="0">
                        <a:solidFill>
                          <a:srgbClr val="C00000"/>
                        </a:solidFill>
                        <a:latin typeface="Calibri"/>
                        <a:ea typeface="宋体"/>
                        <a:cs typeface="Times New Roman"/>
                      </a:endParaRPr>
                    </a:p>
                  </a:txBody>
                  <a:tcPr marL="131705" marR="131705" marT="0" marB="0" anchor="ctr">
                    <a:noFill/>
                  </a:tcPr>
                </a:tc>
              </a:tr>
            </a:tbl>
          </a:graphicData>
        </a:graphic>
      </p:graphicFrame>
      <p:sp>
        <p:nvSpPr>
          <p:cNvPr id="4" name="TextBox 3"/>
          <p:cNvSpPr txBox="1"/>
          <p:nvPr/>
        </p:nvSpPr>
        <p:spPr>
          <a:xfrm>
            <a:off x="395536" y="5181600"/>
            <a:ext cx="7794250" cy="1477328"/>
          </a:xfrm>
          <a:prstGeom prst="rect">
            <a:avLst/>
          </a:prstGeom>
          <a:noFill/>
        </p:spPr>
        <p:txBody>
          <a:bodyPr wrap="none" rtlCol="0">
            <a:spAutoFit/>
          </a:bodyPr>
          <a:lstStyle/>
          <a:p>
            <a:pPr>
              <a:buNone/>
            </a:pPr>
            <a:r>
              <a:rPr lang="en-US" sz="1800" b="1" dirty="0" smtClean="0"/>
              <a:t>SVM</a:t>
            </a:r>
            <a:r>
              <a:rPr lang="en-US" sz="1800" dirty="0" smtClean="0"/>
              <a:t>: Use the same feature to train a classification model</a:t>
            </a:r>
          </a:p>
          <a:p>
            <a:pPr>
              <a:buNone/>
            </a:pPr>
            <a:r>
              <a:rPr lang="en-US" sz="1800" b="1" dirty="0" smtClean="0"/>
              <a:t>TPFG</a:t>
            </a:r>
            <a:r>
              <a:rPr lang="en-US" sz="1800" dirty="0"/>
              <a:t>: An unsupervised method to identify advisor-advisee </a:t>
            </a:r>
            <a:r>
              <a:rPr lang="en-US" sz="1800" dirty="0" smtClean="0"/>
              <a:t>relationships</a:t>
            </a:r>
            <a:r>
              <a:rPr lang="en-US" sz="1800" baseline="30000" dirty="0" smtClean="0"/>
              <a:t>[1]</a:t>
            </a:r>
            <a:r>
              <a:rPr lang="en-US" sz="1800" dirty="0" smtClean="0"/>
              <a:t> </a:t>
            </a:r>
          </a:p>
          <a:p>
            <a:pPr>
              <a:buNone/>
            </a:pPr>
            <a:r>
              <a:rPr lang="en-US" sz="1800" b="1" dirty="0" smtClean="0"/>
              <a:t>PLP-FGM-S</a:t>
            </a:r>
            <a:r>
              <a:rPr lang="en-US" sz="1800" dirty="0" smtClean="0"/>
              <a:t>: Train </a:t>
            </a:r>
            <a:r>
              <a:rPr lang="en-US" sz="1800" dirty="0" smtClean="0"/>
              <a:t>PLP-FGM model </a:t>
            </a:r>
            <a:r>
              <a:rPr lang="en-US" sz="1800" dirty="0" smtClean="0"/>
              <a:t>only using </a:t>
            </a:r>
            <a:r>
              <a:rPr lang="en-US" sz="1800" dirty="0"/>
              <a:t>the labeled </a:t>
            </a:r>
            <a:r>
              <a:rPr lang="en-US" sz="1800" dirty="0" smtClean="0"/>
              <a:t>sub-graph </a:t>
            </a:r>
            <a:endParaRPr lang="en-US" sz="1800" dirty="0"/>
          </a:p>
          <a:p>
            <a:pPr>
              <a:buNone/>
            </a:pPr>
            <a:endParaRPr lang="en-US" sz="1800" dirty="0"/>
          </a:p>
          <a:p>
            <a:pPr>
              <a:buNone/>
            </a:pPr>
            <a:endParaRPr lang="en-US" sz="1800" dirty="0"/>
          </a:p>
        </p:txBody>
      </p:sp>
      <p:sp>
        <p:nvSpPr>
          <p:cNvPr id="5" name="副标题 4"/>
          <p:cNvSpPr txBox="1">
            <a:spLocks/>
          </p:cNvSpPr>
          <p:nvPr/>
        </p:nvSpPr>
        <p:spPr bwMode="auto">
          <a:xfrm>
            <a:off x="0" y="6400800"/>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a:latin typeface="+mn-lt"/>
                <a:ea typeface="+mn-ea"/>
              </a:rPr>
              <a:t>[1] </a:t>
            </a:r>
            <a:r>
              <a:rPr lang="en-US" altLang="zh-CN" sz="1200" kern="0" dirty="0">
                <a:latin typeface="+mn-lt"/>
                <a:ea typeface="+mn-ea"/>
              </a:rPr>
              <a:t>Chi Wang, </a:t>
            </a:r>
            <a:r>
              <a:rPr lang="en-US" altLang="zh-CN" sz="1200" kern="0" dirty="0" err="1">
                <a:latin typeface="+mn-lt"/>
                <a:ea typeface="+mn-ea"/>
              </a:rPr>
              <a:t>Jiawei</a:t>
            </a:r>
            <a:r>
              <a:rPr lang="en-US" altLang="zh-CN" sz="1200" kern="0" dirty="0">
                <a:latin typeface="+mn-lt"/>
                <a:ea typeface="+mn-ea"/>
              </a:rPr>
              <a:t> Han, </a:t>
            </a:r>
            <a:r>
              <a:rPr lang="en-US" altLang="zh-CN" sz="1200" kern="0" dirty="0" err="1">
                <a:latin typeface="+mn-lt"/>
                <a:ea typeface="+mn-ea"/>
              </a:rPr>
              <a:t>Yuntao</a:t>
            </a:r>
            <a:r>
              <a:rPr lang="en-US" altLang="zh-CN" sz="1200" kern="0" dirty="0">
                <a:latin typeface="+mn-lt"/>
                <a:ea typeface="+mn-ea"/>
              </a:rPr>
              <a:t> </a:t>
            </a:r>
            <a:r>
              <a:rPr lang="en-US" altLang="zh-CN" sz="1200" kern="0" dirty="0" err="1">
                <a:latin typeface="+mn-lt"/>
                <a:ea typeface="+mn-ea"/>
              </a:rPr>
              <a:t>Jia</a:t>
            </a:r>
            <a:r>
              <a:rPr lang="en-US" altLang="zh-CN" sz="1200" kern="0" dirty="0">
                <a:latin typeface="+mn-lt"/>
                <a:ea typeface="+mn-ea"/>
              </a:rPr>
              <a:t>, </a:t>
            </a:r>
            <a:r>
              <a:rPr lang="en-US" altLang="zh-CN" sz="1200" kern="0" dirty="0" err="1">
                <a:latin typeface="+mn-lt"/>
                <a:ea typeface="+mn-ea"/>
              </a:rPr>
              <a:t>Jie</a:t>
            </a:r>
            <a:r>
              <a:rPr lang="en-US" altLang="zh-CN" sz="1200" kern="0" dirty="0">
                <a:latin typeface="+mn-lt"/>
                <a:ea typeface="+mn-ea"/>
              </a:rPr>
              <a:t> Tang, Duo Zhang, </a:t>
            </a:r>
            <a:r>
              <a:rPr lang="en-US" altLang="zh-CN" sz="1200" kern="0" dirty="0" err="1">
                <a:latin typeface="+mn-lt"/>
                <a:ea typeface="+mn-ea"/>
              </a:rPr>
              <a:t>Yintao</a:t>
            </a:r>
            <a:r>
              <a:rPr lang="en-US" altLang="zh-CN" sz="1200" kern="0" dirty="0">
                <a:latin typeface="+mn-lt"/>
                <a:ea typeface="+mn-ea"/>
              </a:rPr>
              <a:t> Yu, and </a:t>
            </a:r>
            <a:r>
              <a:rPr lang="en-US" altLang="zh-CN" sz="1200" kern="0" dirty="0" err="1">
                <a:latin typeface="+mn-lt"/>
                <a:ea typeface="+mn-ea"/>
              </a:rPr>
              <a:t>Jingyi</a:t>
            </a:r>
            <a:r>
              <a:rPr lang="en-US" altLang="zh-CN" sz="1200" kern="0" dirty="0">
                <a:latin typeface="+mn-lt"/>
                <a:ea typeface="+mn-ea"/>
              </a:rPr>
              <a:t> </a:t>
            </a:r>
            <a:r>
              <a:rPr lang="en-US" altLang="zh-CN" sz="1200" kern="0" dirty="0" err="1">
                <a:latin typeface="+mn-lt"/>
                <a:ea typeface="+mn-ea"/>
              </a:rPr>
              <a:t>Guo</a:t>
            </a:r>
            <a:r>
              <a:rPr lang="en-US" altLang="zh-CN" sz="1200" kern="0" dirty="0">
                <a:latin typeface="+mn-lt"/>
                <a:ea typeface="+mn-ea"/>
              </a:rPr>
              <a:t>. Mining Advisor-Advisee Relationships from Research Publication Networks. In </a:t>
            </a:r>
            <a:r>
              <a:rPr lang="en-US" altLang="zh-CN" sz="1200" b="1" kern="0" dirty="0" smtClean="0">
                <a:latin typeface="+mn-lt"/>
                <a:ea typeface="+mn-ea"/>
              </a:rPr>
              <a:t>KDD'10</a:t>
            </a:r>
            <a:r>
              <a:rPr lang="en-US" altLang="zh-CN" sz="1200" kern="0" dirty="0" smtClean="0">
                <a:latin typeface="+mn-lt"/>
                <a:ea typeface="+mn-ea"/>
              </a:rPr>
              <a:t>, </a:t>
            </a:r>
            <a:r>
              <a:rPr lang="en-US" altLang="zh-CN" sz="1200" kern="0" dirty="0">
                <a:latin typeface="+mn-lt"/>
                <a:ea typeface="+mn-ea"/>
              </a:rPr>
              <a:t>pages </a:t>
            </a:r>
            <a:r>
              <a:rPr lang="en-US" altLang="zh-CN" sz="1200" kern="0" dirty="0" smtClean="0">
                <a:latin typeface="+mn-lt"/>
                <a:ea typeface="+mn-ea"/>
              </a:rPr>
              <a:t>203-212.</a:t>
            </a:r>
            <a:endParaRPr lang="zh-CN" altLang="en-US" sz="1200" kern="0" dirty="0">
              <a:latin typeface="+mn-lt"/>
              <a:ea typeface="+mn-ea"/>
            </a:endParaRPr>
          </a:p>
        </p:txBody>
      </p:sp>
    </p:spTree>
    <p:extLst>
      <p:ext uri="{BB962C8B-B14F-4D97-AF65-F5344CB8AC3E}">
        <p14:creationId xmlns:p14="http://schemas.microsoft.com/office/powerpoint/2010/main" val="10506222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Still Challenges?</a:t>
            </a:r>
            <a:endParaRPr lang="zh-CN" altLang="en-US" dirty="0"/>
          </a:p>
        </p:txBody>
      </p:sp>
      <p:sp>
        <p:nvSpPr>
          <p:cNvPr id="4" name="矩形 3"/>
          <p:cNvSpPr/>
          <p:nvPr/>
        </p:nvSpPr>
        <p:spPr>
          <a:xfrm>
            <a:off x="574785" y="2299028"/>
            <a:ext cx="7883415" cy="2532185"/>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32308" rIns="332308" rtlCol="0" anchor="ctr"/>
          <a:lstStyle/>
          <a:p>
            <a:r>
              <a:rPr lang="en-US" altLang="zh-CN" sz="2954" b="1" dirty="0">
                <a:solidFill>
                  <a:srgbClr val="FF0000"/>
                </a:solidFill>
                <a:latin typeface="Arial" pitchFamily="34" charset="0"/>
                <a:cs typeface="Arial" pitchFamily="34" charset="0"/>
              </a:rPr>
              <a:t>Questions:</a:t>
            </a:r>
          </a:p>
          <a:p>
            <a:r>
              <a:rPr lang="en-US" altLang="zh-CN" sz="2215" dirty="0">
                <a:solidFill>
                  <a:schemeClr val="tx1"/>
                </a:solidFill>
                <a:latin typeface="Arial" pitchFamily="34" charset="0"/>
                <a:cs typeface="Arial" pitchFamily="34" charset="0"/>
              </a:rPr>
              <a:t>  - How to obtain sufficiently training data?</a:t>
            </a:r>
          </a:p>
          <a:p>
            <a:r>
              <a:rPr lang="en-US" altLang="zh-CN" sz="2215" dirty="0">
                <a:solidFill>
                  <a:schemeClr val="tx1"/>
                </a:solidFill>
                <a:latin typeface="Arial" pitchFamily="34" charset="0"/>
                <a:cs typeface="Arial" pitchFamily="34" charset="0"/>
              </a:rPr>
              <a:t>  - Can we leverage knowledge from other network?</a:t>
            </a:r>
          </a:p>
        </p:txBody>
      </p:sp>
    </p:spTree>
    <p:extLst>
      <p:ext uri="{BB962C8B-B14F-4D97-AF65-F5344CB8AC3E}">
        <p14:creationId xmlns:p14="http://schemas.microsoft.com/office/powerpoint/2010/main" val="445779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 y="438151"/>
            <a:ext cx="9143998" cy="731226"/>
          </a:xfrm>
        </p:spPr>
        <p:txBody>
          <a:bodyPr/>
          <a:lstStyle/>
          <a:p>
            <a:r>
              <a:rPr lang="en-US" altLang="zh-CN" dirty="0" smtClean="0"/>
              <a:t>Inferring Social Ties Across Networks </a:t>
            </a:r>
            <a:endParaRPr lang="zh-CN" altLang="en-US" dirty="0"/>
          </a:p>
        </p:txBody>
      </p:sp>
      <p:pic>
        <p:nvPicPr>
          <p:cNvPr id="88066" name="Picture 2" descr="C:\JieTang\Papers\social-network\wsdm12-relation-balance\figs\relation_mining.emf"/>
          <p:cNvPicPr>
            <a:picLocks noChangeAspect="1" noChangeArrowheads="1"/>
          </p:cNvPicPr>
          <p:nvPr/>
        </p:nvPicPr>
        <p:blipFill>
          <a:blip r:embed="rId3" cstate="print"/>
          <a:srcRect/>
          <a:stretch>
            <a:fillRect/>
          </a:stretch>
        </p:blipFill>
        <p:spPr bwMode="auto">
          <a:xfrm>
            <a:off x="1653162" y="1107831"/>
            <a:ext cx="5890651" cy="4994031"/>
          </a:xfrm>
          <a:prstGeom prst="rect">
            <a:avLst/>
          </a:prstGeom>
          <a:noFill/>
        </p:spPr>
      </p:pic>
      <p:sp>
        <p:nvSpPr>
          <p:cNvPr id="5" name="云形标注 4"/>
          <p:cNvSpPr/>
          <p:nvPr/>
        </p:nvSpPr>
        <p:spPr>
          <a:xfrm>
            <a:off x="2438400" y="5030620"/>
            <a:ext cx="4619590" cy="930565"/>
          </a:xfrm>
          <a:prstGeom prst="cloudCallout">
            <a:avLst>
              <a:gd name="adj1" fmla="val -833"/>
              <a:gd name="adj2" fmla="val -986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What is the </a:t>
            </a:r>
            <a:r>
              <a:rPr lang="en-US" altLang="zh-CN" dirty="0" smtClean="0">
                <a:solidFill>
                  <a:srgbClr val="C00000"/>
                </a:solidFill>
              </a:rPr>
              <a:t>knowledge</a:t>
            </a:r>
            <a:r>
              <a:rPr lang="en-US" altLang="zh-CN" dirty="0" smtClean="0"/>
              <a:t> to </a:t>
            </a:r>
            <a:r>
              <a:rPr lang="en-US" altLang="zh-CN" dirty="0" smtClean="0">
                <a:solidFill>
                  <a:srgbClr val="C00000"/>
                </a:solidFill>
              </a:rPr>
              <a:t>transfer</a:t>
            </a:r>
            <a:r>
              <a:rPr lang="en-US" altLang="zh-CN" dirty="0" smtClean="0"/>
              <a:t>?</a:t>
            </a:r>
            <a:endParaRPr lang="zh-CN" altLang="en-US" dirty="0"/>
          </a:p>
        </p:txBody>
      </p:sp>
      <p:sp>
        <p:nvSpPr>
          <p:cNvPr id="6" name="矩形 5"/>
          <p:cNvSpPr/>
          <p:nvPr/>
        </p:nvSpPr>
        <p:spPr>
          <a:xfrm>
            <a:off x="251523" y="1397632"/>
            <a:ext cx="1262910" cy="39881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rgbClr val="0000CC"/>
                </a:solidFill>
              </a:rPr>
              <a:t>Epinions</a:t>
            </a:r>
            <a:endParaRPr lang="zh-CN" altLang="en-US" dirty="0">
              <a:solidFill>
                <a:srgbClr val="0000CC"/>
              </a:solidFill>
            </a:endParaRPr>
          </a:p>
        </p:txBody>
      </p:sp>
      <p:sp>
        <p:nvSpPr>
          <p:cNvPr id="7" name="矩形 6"/>
          <p:cNvSpPr/>
          <p:nvPr/>
        </p:nvSpPr>
        <p:spPr>
          <a:xfrm>
            <a:off x="251523" y="3989920"/>
            <a:ext cx="1262910" cy="39881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Mobile</a:t>
            </a:r>
            <a:endParaRPr lang="zh-CN" altLang="en-US" dirty="0">
              <a:solidFill>
                <a:srgbClr val="0000CC"/>
              </a:solidFill>
            </a:endParaRPr>
          </a:p>
        </p:txBody>
      </p:sp>
      <p:sp>
        <p:nvSpPr>
          <p:cNvPr id="8" name="副标题 4"/>
          <p:cNvSpPr txBox="1">
            <a:spLocks/>
          </p:cNvSpPr>
          <p:nvPr/>
        </p:nvSpPr>
        <p:spPr bwMode="auto">
          <a:xfrm>
            <a:off x="0" y="6330117"/>
            <a:ext cx="9144000" cy="527883"/>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a:spcBef>
                <a:spcPct val="20000"/>
              </a:spcBef>
            </a:pPr>
            <a:r>
              <a:rPr lang="en-US" altLang="zh-CN" sz="1200" kern="0" dirty="0" smtClean="0"/>
              <a:t>[1] </a:t>
            </a:r>
            <a:r>
              <a:rPr lang="en-US" altLang="zh-CN" sz="1200" kern="0" dirty="0" err="1"/>
              <a:t>Jie</a:t>
            </a:r>
            <a:r>
              <a:rPr lang="en-US" altLang="zh-CN" sz="1200" kern="0" dirty="0"/>
              <a:t> Tang, </a:t>
            </a:r>
            <a:r>
              <a:rPr lang="en-US" altLang="zh-CN" sz="1200" kern="0" dirty="0" err="1"/>
              <a:t>Tiancheng</a:t>
            </a:r>
            <a:r>
              <a:rPr lang="en-US" altLang="zh-CN" sz="1200" kern="0" dirty="0"/>
              <a:t> Lou, Jon Kleinberg, and Sen Wu. Transfer Learning to Infer Social Ties across Heterogeneous Networks. </a:t>
            </a:r>
            <a:r>
              <a:rPr lang="en-US" altLang="zh-CN" sz="1200" b="1" kern="0" dirty="0"/>
              <a:t>ACM </a:t>
            </a:r>
            <a:r>
              <a:rPr lang="en-US" altLang="zh-CN" sz="1200" b="1" kern="0" dirty="0" smtClean="0"/>
              <a:t>TOIS</a:t>
            </a:r>
            <a:r>
              <a:rPr lang="en-US" altLang="zh-CN" sz="1200" kern="0" dirty="0" smtClean="0"/>
              <a:t>, </a:t>
            </a:r>
            <a:r>
              <a:rPr lang="en-US" altLang="zh-CN" sz="1200" kern="0" dirty="0"/>
              <a:t>2016, Volume 34, Issue 2, Article No. 7. </a:t>
            </a:r>
            <a:endParaRPr lang="zh-CN" altLang="en-US" sz="1200" kern="0" dirty="0"/>
          </a:p>
        </p:txBody>
      </p:sp>
    </p:spTree>
    <p:custDataLst>
      <p:tags r:id="rId1"/>
    </p:custDataLst>
    <p:extLst>
      <p:ext uri="{BB962C8B-B14F-4D97-AF65-F5344CB8AC3E}">
        <p14:creationId xmlns:p14="http://schemas.microsoft.com/office/powerpoint/2010/main" val="1793919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Roadmap</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smtClean="0">
                <a:solidFill>
                  <a:srgbClr val="C00000"/>
                </a:solidFill>
              </a:rPr>
              <a:t>Structure</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2400" smtClean="0">
                <a:solidFill>
                  <a:srgbClr val="000090"/>
                </a:solidFill>
              </a:rPr>
              <a:t>BIG 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Tree>
    <p:extLst>
      <p:ext uri="{BB962C8B-B14F-4D97-AF65-F5344CB8AC3E}">
        <p14:creationId xmlns:p14="http://schemas.microsoft.com/office/powerpoint/2010/main" val="5522365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Theories</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Social balance theory</a:t>
            </a:r>
          </a:p>
          <a:p>
            <a:r>
              <a:rPr lang="en-US" altLang="zh-CN" dirty="0" smtClean="0"/>
              <a:t>Structural hole theory</a:t>
            </a:r>
          </a:p>
          <a:p>
            <a:r>
              <a:rPr lang="en-US" altLang="zh-CN" dirty="0" smtClean="0"/>
              <a:t>Social status theory</a:t>
            </a:r>
          </a:p>
          <a:p>
            <a:r>
              <a:rPr lang="en-US" altLang="zh-CN" dirty="0" smtClean="0"/>
              <a:t>Two-step-flow theory</a:t>
            </a:r>
          </a:p>
        </p:txBody>
      </p:sp>
      <p:pic>
        <p:nvPicPr>
          <p:cNvPr id="1027" name="Picture 3" descr="C:\JieTang\Talks\casin2011\pic\balance.emf"/>
          <p:cNvPicPr>
            <a:picLocks noChangeAspect="1" noChangeArrowheads="1"/>
          </p:cNvPicPr>
          <p:nvPr/>
        </p:nvPicPr>
        <p:blipFill>
          <a:blip r:embed="rId4" cstate="print"/>
          <a:srcRect/>
          <a:stretch>
            <a:fillRect/>
          </a:stretch>
        </p:blipFill>
        <p:spPr bwMode="auto">
          <a:xfrm>
            <a:off x="849754" y="4691934"/>
            <a:ext cx="7760957" cy="1584102"/>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4804655" y="1634363"/>
            <a:ext cx="3982915" cy="1995854"/>
          </a:xfrm>
          <a:prstGeom prst="rect">
            <a:avLst/>
          </a:prstGeom>
          <a:noFill/>
          <a:ln w="9525">
            <a:noFill/>
            <a:miter lim="800000"/>
            <a:headEnd/>
            <a:tailEnd/>
          </a:ln>
        </p:spPr>
      </p:pic>
      <p:sp>
        <p:nvSpPr>
          <p:cNvPr id="6" name="TextBox 5"/>
          <p:cNvSpPr txBox="1"/>
          <p:nvPr/>
        </p:nvSpPr>
        <p:spPr>
          <a:xfrm>
            <a:off x="3689025" y="3661643"/>
            <a:ext cx="5469330" cy="937535"/>
          </a:xfrm>
          <a:prstGeom prst="rect">
            <a:avLst/>
          </a:prstGeom>
          <a:noFill/>
        </p:spPr>
        <p:txBody>
          <a:bodyPr wrap="square" rtlCol="0">
            <a:spAutoFit/>
          </a:bodyPr>
          <a:lstStyle/>
          <a:p>
            <a:r>
              <a:rPr lang="en-US" altLang="zh-CN" b="1" dirty="0" smtClean="0"/>
              <a:t>Observations: </a:t>
            </a:r>
          </a:p>
          <a:p>
            <a:r>
              <a:rPr lang="en-US" altLang="zh-CN" dirty="0" smtClean="0"/>
              <a:t>(1) The </a:t>
            </a:r>
            <a:r>
              <a:rPr lang="en-US" altLang="zh-CN" dirty="0" smtClean="0">
                <a:solidFill>
                  <a:srgbClr val="0000CC"/>
                </a:solidFill>
              </a:rPr>
              <a:t>underlying</a:t>
            </a:r>
            <a:r>
              <a:rPr lang="en-US" altLang="zh-CN" dirty="0" smtClean="0"/>
              <a:t> networks are </a:t>
            </a:r>
            <a:r>
              <a:rPr lang="en-US" altLang="zh-CN" dirty="0" smtClean="0">
                <a:solidFill>
                  <a:srgbClr val="0000CC"/>
                </a:solidFill>
              </a:rPr>
              <a:t>unbalanced;</a:t>
            </a:r>
          </a:p>
          <a:p>
            <a:r>
              <a:rPr lang="en-US" altLang="zh-CN" dirty="0" smtClean="0"/>
              <a:t>(2) While the </a:t>
            </a:r>
            <a:r>
              <a:rPr lang="en-US" altLang="zh-CN" dirty="0" smtClean="0">
                <a:solidFill>
                  <a:srgbClr val="0000CC"/>
                </a:solidFill>
              </a:rPr>
              <a:t>friendship</a:t>
            </a:r>
            <a:r>
              <a:rPr lang="en-US" altLang="zh-CN" dirty="0" smtClean="0"/>
              <a:t> networks are </a:t>
            </a:r>
            <a:r>
              <a:rPr lang="en-US" altLang="zh-CN" dirty="0" smtClean="0">
                <a:solidFill>
                  <a:srgbClr val="0000CC"/>
                </a:solidFill>
              </a:rPr>
              <a:t>balanced</a:t>
            </a:r>
            <a:r>
              <a:rPr lang="en-US" altLang="zh-CN" dirty="0" smtClean="0"/>
              <a:t>.</a:t>
            </a:r>
          </a:p>
        </p:txBody>
      </p:sp>
    </p:spTree>
    <p:custDataLst>
      <p:tags r:id="rId1"/>
    </p:custDataLst>
    <p:extLst>
      <p:ext uri="{BB962C8B-B14F-4D97-AF65-F5344CB8AC3E}">
        <p14:creationId xmlns:p14="http://schemas.microsoft.com/office/powerpoint/2010/main" val="1878872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par>
                          <p:cTn id="7" fill="hold">
                            <p:stCondLst>
                              <p:cond delay="500"/>
                            </p:stCondLst>
                            <p:childTnLst>
                              <p:par>
                                <p:cTn id="8" presetID="22" presetClass="entr" presetSubtype="1"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up)">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Theories</a:t>
            </a:r>
            <a:r>
              <a:rPr lang="en-US" altLang="zh-CN" sz="2954" dirty="0"/>
              <a:t>—Structural hole</a:t>
            </a:r>
            <a:endParaRPr lang="zh-CN" altLang="en-US" sz="2954" dirty="0"/>
          </a:p>
        </p:txBody>
      </p:sp>
      <p:sp>
        <p:nvSpPr>
          <p:cNvPr id="3" name="内容占位符 2"/>
          <p:cNvSpPr>
            <a:spLocks noGrp="1"/>
          </p:cNvSpPr>
          <p:nvPr>
            <p:ph idx="1"/>
          </p:nvPr>
        </p:nvSpPr>
        <p:spPr/>
        <p:txBody>
          <a:bodyPr/>
          <a:lstStyle/>
          <a:p>
            <a:r>
              <a:rPr lang="en-US" altLang="zh-CN" dirty="0" smtClean="0"/>
              <a:t>Social balance theory</a:t>
            </a:r>
          </a:p>
          <a:p>
            <a:r>
              <a:rPr lang="en-US" altLang="zh-CN" dirty="0" smtClean="0">
                <a:solidFill>
                  <a:srgbClr val="FF0000"/>
                </a:solidFill>
              </a:rPr>
              <a:t>Structural hole theory</a:t>
            </a:r>
          </a:p>
          <a:p>
            <a:r>
              <a:rPr lang="en-US" altLang="zh-CN" dirty="0" smtClean="0"/>
              <a:t>Social status theory</a:t>
            </a:r>
          </a:p>
          <a:p>
            <a:r>
              <a:rPr lang="en-US" altLang="zh-CN" dirty="0" smtClean="0"/>
              <a:t>Two-step-flow theory</a:t>
            </a:r>
          </a:p>
          <a:p>
            <a:pPr>
              <a:buNone/>
            </a:pPr>
            <a:endParaRPr lang="zh-CN" altLang="en-US" dirty="0"/>
          </a:p>
        </p:txBody>
      </p:sp>
      <p:pic>
        <p:nvPicPr>
          <p:cNvPr id="3074" name="Picture 2" descr="http://petewarden.typepad.com/photos/uncategorized/2008/05/15/broker.png"/>
          <p:cNvPicPr>
            <a:picLocks noChangeAspect="1" noChangeArrowheads="1"/>
          </p:cNvPicPr>
          <p:nvPr/>
        </p:nvPicPr>
        <p:blipFill>
          <a:blip r:embed="rId4" cstate="print"/>
          <a:srcRect/>
          <a:stretch>
            <a:fillRect/>
          </a:stretch>
        </p:blipFill>
        <p:spPr bwMode="auto">
          <a:xfrm rot="406878">
            <a:off x="106959" y="4274385"/>
            <a:ext cx="5151342" cy="2116848"/>
          </a:xfrm>
          <a:prstGeom prst="rect">
            <a:avLst/>
          </a:prstGeom>
          <a:noFill/>
        </p:spPr>
      </p:pic>
      <p:sp>
        <p:nvSpPr>
          <p:cNvPr id="6" name="矩形 5"/>
          <p:cNvSpPr/>
          <p:nvPr/>
        </p:nvSpPr>
        <p:spPr>
          <a:xfrm>
            <a:off x="2046181" y="5716207"/>
            <a:ext cx="2027302" cy="4985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dirty="0">
                <a:solidFill>
                  <a:srgbClr val="FF0000"/>
                </a:solidFill>
              </a:rPr>
              <a:t>Structural hole</a:t>
            </a:r>
            <a:endParaRPr lang="zh-CN" altLang="en-US" sz="1846" dirty="0">
              <a:solidFill>
                <a:srgbClr val="FF0000"/>
              </a:solidFill>
            </a:endParaRPr>
          </a:p>
        </p:txBody>
      </p:sp>
      <p:cxnSp>
        <p:nvCxnSpPr>
          <p:cNvPr id="8" name="直接箭头连接符 7"/>
          <p:cNvCxnSpPr>
            <a:stCxn id="6" idx="0"/>
          </p:cNvCxnSpPr>
          <p:nvPr/>
        </p:nvCxnSpPr>
        <p:spPr>
          <a:xfrm flipH="1" flipV="1">
            <a:off x="2877042" y="5051518"/>
            <a:ext cx="182790" cy="66468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4671717" y="1268760"/>
            <a:ext cx="3982915" cy="2303585"/>
          </a:xfrm>
          <a:prstGeom prst="rect">
            <a:avLst/>
          </a:prstGeom>
          <a:noFill/>
          <a:ln w="9525">
            <a:noFill/>
            <a:miter lim="800000"/>
            <a:headEnd/>
            <a:tailEnd/>
          </a:ln>
        </p:spPr>
      </p:pic>
      <p:sp>
        <p:nvSpPr>
          <p:cNvPr id="16" name="TextBox 15"/>
          <p:cNvSpPr txBox="1"/>
          <p:nvPr/>
        </p:nvSpPr>
        <p:spPr>
          <a:xfrm>
            <a:off x="3962400" y="3561945"/>
            <a:ext cx="5122630" cy="1200329"/>
          </a:xfrm>
          <a:prstGeom prst="rect">
            <a:avLst/>
          </a:prstGeom>
          <a:noFill/>
        </p:spPr>
        <p:txBody>
          <a:bodyPr wrap="square" rtlCol="0">
            <a:spAutoFit/>
          </a:bodyPr>
          <a:lstStyle/>
          <a:p>
            <a:r>
              <a:rPr lang="en-US" altLang="zh-CN" b="1" dirty="0" smtClean="0"/>
              <a:t>Observations: </a:t>
            </a:r>
            <a:r>
              <a:rPr lang="en-US" altLang="zh-CN" dirty="0" smtClean="0"/>
              <a:t>Users are </a:t>
            </a:r>
            <a:r>
              <a:rPr lang="en-US" altLang="zh-CN" dirty="0" smtClean="0">
                <a:solidFill>
                  <a:srgbClr val="0000CC"/>
                </a:solidFill>
              </a:rPr>
              <a:t>more likely </a:t>
            </a:r>
            <a:r>
              <a:rPr lang="en-US" altLang="zh-CN" dirty="0" smtClean="0"/>
              <a:t>(+25-150% higher than change) to have the same type of  relationship with C if C </a:t>
            </a:r>
            <a:r>
              <a:rPr lang="en-US" altLang="zh-CN" b="1" dirty="0" smtClean="0">
                <a:solidFill>
                  <a:srgbClr val="0000CC"/>
                </a:solidFill>
              </a:rPr>
              <a:t>spans structural holes</a:t>
            </a:r>
          </a:p>
          <a:p>
            <a:endParaRPr lang="en-US" altLang="zh-CN" dirty="0" smtClean="0"/>
          </a:p>
        </p:txBody>
      </p:sp>
    </p:spTree>
    <p:custDataLst>
      <p:tags r:id="rId1"/>
    </p:custDataLst>
    <p:extLst>
      <p:ext uri="{BB962C8B-B14F-4D97-AF65-F5344CB8AC3E}">
        <p14:creationId xmlns:p14="http://schemas.microsoft.com/office/powerpoint/2010/main" val="2056485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linds(horizontal)">
                                      <p:cBhvr>
                                        <p:cTn id="18" dur="500"/>
                                        <p:tgtEl>
                                          <p:spTgt spid="205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Theories</a:t>
            </a:r>
            <a:r>
              <a:rPr lang="en-US" altLang="zh-CN" sz="2954" dirty="0"/>
              <a:t>—Social status</a:t>
            </a:r>
            <a:endParaRPr lang="zh-CN" altLang="en-US" sz="2954" dirty="0"/>
          </a:p>
        </p:txBody>
      </p:sp>
      <p:sp>
        <p:nvSpPr>
          <p:cNvPr id="3" name="内容占位符 2"/>
          <p:cNvSpPr>
            <a:spLocks noGrp="1"/>
          </p:cNvSpPr>
          <p:nvPr>
            <p:ph idx="1"/>
          </p:nvPr>
        </p:nvSpPr>
        <p:spPr/>
        <p:txBody>
          <a:bodyPr/>
          <a:lstStyle/>
          <a:p>
            <a:r>
              <a:rPr lang="en-US" altLang="zh-CN" dirty="0" smtClean="0"/>
              <a:t>Social balance theory</a:t>
            </a:r>
          </a:p>
          <a:p>
            <a:r>
              <a:rPr lang="en-US" altLang="zh-CN" dirty="0" smtClean="0"/>
              <a:t>Structural hole theory</a:t>
            </a:r>
          </a:p>
          <a:p>
            <a:r>
              <a:rPr lang="en-US" altLang="zh-CN" dirty="0" smtClean="0">
                <a:solidFill>
                  <a:srgbClr val="FF0000"/>
                </a:solidFill>
              </a:rPr>
              <a:t>Social status theory</a:t>
            </a:r>
          </a:p>
          <a:p>
            <a:r>
              <a:rPr lang="en-US" altLang="zh-CN" dirty="0" smtClean="0"/>
              <a:t>Two-step-flow theory</a:t>
            </a:r>
          </a:p>
        </p:txBody>
      </p:sp>
      <p:pic>
        <p:nvPicPr>
          <p:cNvPr id="3075" name="Picture 3"/>
          <p:cNvPicPr>
            <a:picLocks noChangeAspect="1" noChangeArrowheads="1"/>
          </p:cNvPicPr>
          <p:nvPr/>
        </p:nvPicPr>
        <p:blipFill>
          <a:blip r:embed="rId4" cstate="print"/>
          <a:srcRect/>
          <a:stretch>
            <a:fillRect/>
          </a:stretch>
        </p:blipFill>
        <p:spPr bwMode="auto">
          <a:xfrm>
            <a:off x="484161" y="3561938"/>
            <a:ext cx="3821963" cy="2359647"/>
          </a:xfrm>
          <a:prstGeom prst="rect">
            <a:avLst/>
          </a:prstGeom>
          <a:noFill/>
          <a:ln w="9525">
            <a:noFill/>
            <a:miter lim="800000"/>
            <a:headEnd/>
            <a:tailEnd/>
          </a:ln>
        </p:spPr>
      </p:pic>
      <p:sp>
        <p:nvSpPr>
          <p:cNvPr id="7" name="TextBox 6"/>
          <p:cNvSpPr txBox="1"/>
          <p:nvPr/>
        </p:nvSpPr>
        <p:spPr>
          <a:xfrm>
            <a:off x="4804641" y="4592208"/>
            <a:ext cx="3556087" cy="937535"/>
          </a:xfrm>
          <a:prstGeom prst="rect">
            <a:avLst/>
          </a:prstGeom>
          <a:noFill/>
        </p:spPr>
        <p:txBody>
          <a:bodyPr wrap="square" rtlCol="0">
            <a:spAutoFit/>
          </a:bodyPr>
          <a:lstStyle/>
          <a:p>
            <a:r>
              <a:rPr lang="en-US" altLang="zh-CN" b="1" dirty="0" smtClean="0"/>
              <a:t>Observations:  </a:t>
            </a:r>
            <a:r>
              <a:rPr lang="en-US" altLang="zh-CN" dirty="0" smtClean="0">
                <a:solidFill>
                  <a:srgbClr val="0000CC"/>
                </a:solidFill>
              </a:rPr>
              <a:t>99% of triads </a:t>
            </a:r>
            <a:r>
              <a:rPr lang="en-US" altLang="zh-CN" dirty="0" smtClean="0"/>
              <a:t>in the networks satisfy the social status theory</a:t>
            </a:r>
          </a:p>
        </p:txBody>
      </p:sp>
      <p:sp>
        <p:nvSpPr>
          <p:cNvPr id="8" name="TextBox 7"/>
          <p:cNvSpPr txBox="1"/>
          <p:nvPr/>
        </p:nvSpPr>
        <p:spPr>
          <a:xfrm>
            <a:off x="0" y="6082849"/>
            <a:ext cx="9144000" cy="518475"/>
          </a:xfrm>
          <a:prstGeom prst="rect">
            <a:avLst/>
          </a:prstGeom>
          <a:solidFill>
            <a:schemeClr val="bg1"/>
          </a:solidFill>
          <a:ln>
            <a:solidFill>
              <a:schemeClr val="bg1"/>
            </a:solidFill>
          </a:ln>
        </p:spPr>
        <p:txBody>
          <a:bodyPr wrap="square" rtlCol="0">
            <a:spAutoFit/>
          </a:bodyPr>
          <a:lstStyle/>
          <a:p>
            <a:r>
              <a:rPr lang="en-US" altLang="zh-CN" sz="1477" b="1" dirty="0"/>
              <a:t>Note: </a:t>
            </a:r>
            <a:r>
              <a:rPr lang="en-US" altLang="zh-CN" sz="1292" dirty="0"/>
              <a:t>Given a triad (A,B,C), let us use 1 to denote the advisor-advisee relationship and 0 colleague relationship. Thus the number 011 to denote A and B are colleagues, B is C’s advisor and A is C’s advisor.</a:t>
            </a:r>
            <a:endParaRPr lang="en-US" altLang="zh-CN" sz="1477" dirty="0"/>
          </a:p>
        </p:txBody>
      </p:sp>
      <p:pic>
        <p:nvPicPr>
          <p:cNvPr id="3076" name="Picture 4"/>
          <p:cNvPicPr>
            <a:picLocks noChangeAspect="1" noChangeArrowheads="1"/>
          </p:cNvPicPr>
          <p:nvPr/>
        </p:nvPicPr>
        <p:blipFill>
          <a:blip r:embed="rId5" cstate="print"/>
          <a:srcRect/>
          <a:stretch>
            <a:fillRect/>
          </a:stretch>
        </p:blipFill>
        <p:spPr bwMode="auto">
          <a:xfrm>
            <a:off x="5203455" y="1268762"/>
            <a:ext cx="3024336" cy="1360389"/>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5203455" y="2664633"/>
            <a:ext cx="3047502" cy="13626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10265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Theories</a:t>
            </a:r>
            <a:r>
              <a:rPr lang="en-US" altLang="zh-CN" sz="2954" dirty="0"/>
              <a:t>—Two-step-flow</a:t>
            </a:r>
            <a:endParaRPr lang="zh-CN" altLang="en-US" sz="2954" dirty="0"/>
          </a:p>
        </p:txBody>
      </p:sp>
      <p:sp>
        <p:nvSpPr>
          <p:cNvPr id="3" name="内容占位符 2"/>
          <p:cNvSpPr>
            <a:spLocks noGrp="1"/>
          </p:cNvSpPr>
          <p:nvPr>
            <p:ph idx="1"/>
          </p:nvPr>
        </p:nvSpPr>
        <p:spPr/>
        <p:txBody>
          <a:bodyPr/>
          <a:lstStyle/>
          <a:p>
            <a:r>
              <a:rPr lang="en-US" altLang="zh-CN" dirty="0" smtClean="0"/>
              <a:t>Social balance theory</a:t>
            </a:r>
          </a:p>
          <a:p>
            <a:r>
              <a:rPr lang="en-US" altLang="zh-CN" dirty="0" smtClean="0"/>
              <a:t>Structural hole theory</a:t>
            </a:r>
          </a:p>
          <a:p>
            <a:r>
              <a:rPr lang="en-US" altLang="zh-CN" dirty="0" smtClean="0"/>
              <a:t>Social status theory</a:t>
            </a:r>
          </a:p>
          <a:p>
            <a:r>
              <a:rPr lang="en-US" altLang="zh-CN" dirty="0" smtClean="0">
                <a:solidFill>
                  <a:srgbClr val="FF0000"/>
                </a:solidFill>
              </a:rPr>
              <a:t>Two-step-flow theory</a:t>
            </a:r>
          </a:p>
        </p:txBody>
      </p:sp>
      <p:pic>
        <p:nvPicPr>
          <p:cNvPr id="1027" name="Picture 3"/>
          <p:cNvPicPr>
            <a:picLocks noChangeAspect="1" noChangeArrowheads="1"/>
          </p:cNvPicPr>
          <p:nvPr/>
        </p:nvPicPr>
        <p:blipFill>
          <a:blip r:embed="rId4" cstate="print"/>
          <a:srcRect/>
          <a:stretch>
            <a:fillRect/>
          </a:stretch>
        </p:blipFill>
        <p:spPr bwMode="auto">
          <a:xfrm>
            <a:off x="657605" y="3763432"/>
            <a:ext cx="4246743" cy="2490497"/>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4771420" y="1239912"/>
            <a:ext cx="3912577" cy="2488223"/>
          </a:xfrm>
          <a:prstGeom prst="rect">
            <a:avLst/>
          </a:prstGeom>
          <a:noFill/>
          <a:ln w="9525">
            <a:noFill/>
            <a:miter lim="800000"/>
            <a:headEnd/>
            <a:tailEnd/>
          </a:ln>
        </p:spPr>
      </p:pic>
      <p:sp>
        <p:nvSpPr>
          <p:cNvPr id="7" name="TextBox 6"/>
          <p:cNvSpPr txBox="1"/>
          <p:nvPr/>
        </p:nvSpPr>
        <p:spPr>
          <a:xfrm>
            <a:off x="5004048" y="3850885"/>
            <a:ext cx="4139952" cy="2073941"/>
          </a:xfrm>
          <a:prstGeom prst="rect">
            <a:avLst/>
          </a:prstGeom>
          <a:noFill/>
        </p:spPr>
        <p:txBody>
          <a:bodyPr wrap="square" rtlCol="0">
            <a:spAutoFit/>
          </a:bodyPr>
          <a:lstStyle/>
          <a:p>
            <a:r>
              <a:rPr lang="en-US" altLang="zh-CN" b="1" dirty="0" smtClean="0"/>
              <a:t>OL </a:t>
            </a:r>
            <a:r>
              <a:rPr lang="en-US" altLang="zh-CN" dirty="0" smtClean="0"/>
              <a:t>: Opinion leader;     </a:t>
            </a:r>
          </a:p>
          <a:p>
            <a:r>
              <a:rPr lang="en-US" altLang="zh-CN" b="1" dirty="0" smtClean="0"/>
              <a:t>OU </a:t>
            </a:r>
            <a:r>
              <a:rPr lang="en-US" altLang="zh-CN" dirty="0" smtClean="0"/>
              <a:t>: Ordinary user.</a:t>
            </a:r>
          </a:p>
          <a:p>
            <a:endParaRPr lang="en-US" altLang="zh-CN" dirty="0" smtClean="0"/>
          </a:p>
          <a:p>
            <a:r>
              <a:rPr lang="en-US" altLang="zh-CN" b="1" dirty="0" smtClean="0"/>
              <a:t>Observations:  </a:t>
            </a:r>
            <a:r>
              <a:rPr lang="en-US" altLang="zh-CN" dirty="0" smtClean="0">
                <a:solidFill>
                  <a:srgbClr val="0000CC"/>
                </a:solidFill>
              </a:rPr>
              <a:t>Opinion leaders </a:t>
            </a:r>
            <a:r>
              <a:rPr lang="en-US" altLang="zh-CN" dirty="0" smtClean="0"/>
              <a:t>are more likely (+71%-84% higher than</a:t>
            </a:r>
          </a:p>
          <a:p>
            <a:r>
              <a:rPr lang="en-US" altLang="zh-CN" dirty="0" smtClean="0"/>
              <a:t>chance) to have a </a:t>
            </a:r>
            <a:r>
              <a:rPr lang="en-US" altLang="zh-CN" dirty="0" smtClean="0">
                <a:solidFill>
                  <a:srgbClr val="0000CC"/>
                </a:solidFill>
              </a:rPr>
              <a:t>higher social-status </a:t>
            </a:r>
            <a:r>
              <a:rPr lang="en-US" altLang="zh-CN" dirty="0" smtClean="0"/>
              <a:t>than ordinary users.</a:t>
            </a:r>
          </a:p>
        </p:txBody>
      </p:sp>
    </p:spTree>
    <p:custDataLst>
      <p:tags r:id="rId1"/>
    </p:custDataLst>
    <p:extLst>
      <p:ext uri="{BB962C8B-B14F-4D97-AF65-F5344CB8AC3E}">
        <p14:creationId xmlns:p14="http://schemas.microsoft.com/office/powerpoint/2010/main" val="681980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52600" y="1318846"/>
            <a:ext cx="4114800" cy="232116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Transfer Factor Graph Model</a:t>
            </a:r>
            <a:endParaRPr lang="zh-CN" altLang="en-US" dirty="0"/>
          </a:p>
        </p:txBody>
      </p:sp>
      <p:pic>
        <p:nvPicPr>
          <p:cNvPr id="87043" name="Picture 3" descr="C:\JieTang\Talks\casin2011\pic\triad model.emf"/>
          <p:cNvPicPr>
            <a:picLocks noChangeAspect="1" noChangeArrowheads="1"/>
          </p:cNvPicPr>
          <p:nvPr/>
        </p:nvPicPr>
        <p:blipFill>
          <a:blip r:embed="rId3" cstate="print"/>
          <a:srcRect/>
          <a:stretch>
            <a:fillRect/>
          </a:stretch>
        </p:blipFill>
        <p:spPr bwMode="auto">
          <a:xfrm>
            <a:off x="1828812" y="1389210"/>
            <a:ext cx="3973513" cy="2149720"/>
          </a:xfrm>
          <a:prstGeom prst="rect">
            <a:avLst/>
          </a:prstGeom>
          <a:noFill/>
        </p:spPr>
      </p:pic>
      <p:pic>
        <p:nvPicPr>
          <p:cNvPr id="6" name="Picture 3" descr="C:\JieTang\Talks\casin2011\pic\triad model.emf"/>
          <p:cNvPicPr>
            <a:picLocks noChangeAspect="1" noChangeArrowheads="1"/>
          </p:cNvPicPr>
          <p:nvPr/>
        </p:nvPicPr>
        <p:blipFill>
          <a:blip r:embed="rId3" cstate="print"/>
          <a:srcRect/>
          <a:stretch>
            <a:fillRect/>
          </a:stretch>
        </p:blipFill>
        <p:spPr bwMode="auto">
          <a:xfrm>
            <a:off x="1828812" y="4132410"/>
            <a:ext cx="3973513" cy="2149720"/>
          </a:xfrm>
          <a:prstGeom prst="rect">
            <a:avLst/>
          </a:prstGeom>
          <a:noFill/>
          <a:ln>
            <a:solidFill>
              <a:srgbClr val="006600"/>
            </a:solidFill>
          </a:ln>
        </p:spPr>
      </p:pic>
      <p:sp>
        <p:nvSpPr>
          <p:cNvPr id="7" name="云形 6"/>
          <p:cNvSpPr/>
          <p:nvPr/>
        </p:nvSpPr>
        <p:spPr>
          <a:xfrm>
            <a:off x="6629400" y="3358662"/>
            <a:ext cx="1905000" cy="112541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C00000"/>
                </a:solidFill>
              </a:rPr>
              <a:t>Bridge via social theories</a:t>
            </a:r>
            <a:endParaRPr lang="zh-CN" altLang="en-US" b="1" dirty="0">
              <a:solidFill>
                <a:srgbClr val="C00000"/>
              </a:solidFill>
            </a:endParaRPr>
          </a:p>
        </p:txBody>
      </p:sp>
      <p:sp>
        <p:nvSpPr>
          <p:cNvPr id="9" name="矩形 8"/>
          <p:cNvSpPr/>
          <p:nvPr/>
        </p:nvSpPr>
        <p:spPr>
          <a:xfrm>
            <a:off x="457200" y="1740877"/>
            <a:ext cx="1295400" cy="6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Coauthor network</a:t>
            </a:r>
            <a:endParaRPr lang="zh-CN" altLang="en-US" dirty="0">
              <a:solidFill>
                <a:schemeClr val="tx1"/>
              </a:solidFill>
            </a:endParaRPr>
          </a:p>
        </p:txBody>
      </p:sp>
      <p:sp>
        <p:nvSpPr>
          <p:cNvPr id="10" name="矩形 9"/>
          <p:cNvSpPr/>
          <p:nvPr/>
        </p:nvSpPr>
        <p:spPr>
          <a:xfrm>
            <a:off x="457200" y="4976446"/>
            <a:ext cx="1295400" cy="6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mobile</a:t>
            </a:r>
            <a:endParaRPr lang="zh-CN" altLang="en-US" dirty="0">
              <a:solidFill>
                <a:schemeClr val="tx1"/>
              </a:solidFill>
            </a:endParaRPr>
          </a:p>
        </p:txBody>
      </p:sp>
      <p:cxnSp>
        <p:nvCxnSpPr>
          <p:cNvPr id="12" name="直接箭头连接符 11"/>
          <p:cNvCxnSpPr>
            <a:stCxn id="8" idx="3"/>
            <a:endCxn id="7" idx="2"/>
          </p:cNvCxnSpPr>
          <p:nvPr/>
        </p:nvCxnSpPr>
        <p:spPr>
          <a:xfrm>
            <a:off x="5867414" y="2479431"/>
            <a:ext cx="767909" cy="14419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3"/>
            <a:endCxn id="7" idx="2"/>
          </p:cNvCxnSpPr>
          <p:nvPr/>
        </p:nvCxnSpPr>
        <p:spPr>
          <a:xfrm flipV="1">
            <a:off x="5802313" y="3921369"/>
            <a:ext cx="832996" cy="12858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1388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Mathematical Formulation</a:t>
            </a:r>
            <a:endParaRPr lang="zh-CN" altLang="en-US" dirty="0"/>
          </a:p>
        </p:txBody>
      </p:sp>
      <p:pic>
        <p:nvPicPr>
          <p:cNvPr id="88066" name="Picture 2"/>
          <p:cNvPicPr>
            <a:picLocks noChangeAspect="1" noChangeArrowheads="1"/>
          </p:cNvPicPr>
          <p:nvPr/>
        </p:nvPicPr>
        <p:blipFill>
          <a:blip r:embed="rId2" cstate="print"/>
          <a:srcRect/>
          <a:stretch>
            <a:fillRect/>
          </a:stretch>
        </p:blipFill>
        <p:spPr bwMode="auto">
          <a:xfrm>
            <a:off x="1204913" y="2224454"/>
            <a:ext cx="6734175" cy="2409092"/>
          </a:xfrm>
          <a:prstGeom prst="rect">
            <a:avLst/>
          </a:prstGeom>
          <a:noFill/>
          <a:ln w="9525">
            <a:noFill/>
            <a:miter lim="800000"/>
            <a:headEnd/>
            <a:tailEnd/>
          </a:ln>
        </p:spPr>
      </p:pic>
      <p:sp>
        <p:nvSpPr>
          <p:cNvPr id="5" name="矩形 4"/>
          <p:cNvSpPr/>
          <p:nvPr/>
        </p:nvSpPr>
        <p:spPr>
          <a:xfrm>
            <a:off x="3810000" y="2866292"/>
            <a:ext cx="1447800" cy="492369"/>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15" dirty="0">
              <a:solidFill>
                <a:srgbClr val="FF0000"/>
              </a:solidFill>
            </a:endParaRPr>
          </a:p>
        </p:txBody>
      </p:sp>
      <p:cxnSp>
        <p:nvCxnSpPr>
          <p:cNvPr id="6" name="直接箭头连接符 5"/>
          <p:cNvCxnSpPr>
            <a:stCxn id="5" idx="0"/>
            <a:endCxn id="11" idx="2"/>
          </p:cNvCxnSpPr>
          <p:nvPr/>
        </p:nvCxnSpPr>
        <p:spPr>
          <a:xfrm flipH="1" flipV="1">
            <a:off x="4001409" y="1935040"/>
            <a:ext cx="532495" cy="931252"/>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744105" y="1301995"/>
            <a:ext cx="2514600" cy="633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dirty="0">
                <a:solidFill>
                  <a:schemeClr val="tx1"/>
                </a:solidFill>
              </a:rPr>
              <a:t>Features defined in source network</a:t>
            </a:r>
            <a:endParaRPr lang="zh-CN" altLang="en-US" sz="1846" dirty="0">
              <a:solidFill>
                <a:schemeClr val="tx1"/>
              </a:solidFill>
            </a:endParaRPr>
          </a:p>
        </p:txBody>
      </p:sp>
      <p:sp>
        <p:nvSpPr>
          <p:cNvPr id="14" name="矩形 13"/>
          <p:cNvSpPr/>
          <p:nvPr/>
        </p:nvSpPr>
        <p:spPr>
          <a:xfrm>
            <a:off x="6324600" y="2866292"/>
            <a:ext cx="1600200" cy="492369"/>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15" dirty="0">
              <a:solidFill>
                <a:srgbClr val="FF0000"/>
              </a:solidFill>
            </a:endParaRPr>
          </a:p>
        </p:txBody>
      </p:sp>
      <p:cxnSp>
        <p:nvCxnSpPr>
          <p:cNvPr id="15" name="直接箭头连接符 14"/>
          <p:cNvCxnSpPr>
            <a:stCxn id="14" idx="0"/>
            <a:endCxn id="20" idx="2"/>
          </p:cNvCxnSpPr>
          <p:nvPr/>
        </p:nvCxnSpPr>
        <p:spPr>
          <a:xfrm flipH="1" flipV="1">
            <a:off x="6759871" y="2034744"/>
            <a:ext cx="364835" cy="831548"/>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495800" y="3569677"/>
            <a:ext cx="990600" cy="4923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15" dirty="0">
              <a:solidFill>
                <a:srgbClr val="C00000"/>
              </a:solidFill>
            </a:endParaRPr>
          </a:p>
        </p:txBody>
      </p:sp>
      <p:sp>
        <p:nvSpPr>
          <p:cNvPr id="23" name="矩形 22"/>
          <p:cNvSpPr/>
          <p:nvPr/>
        </p:nvSpPr>
        <p:spPr>
          <a:xfrm>
            <a:off x="6324600" y="3569677"/>
            <a:ext cx="990600" cy="4923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15" dirty="0">
              <a:solidFill>
                <a:srgbClr val="C00000"/>
              </a:solidFill>
            </a:endParaRPr>
          </a:p>
        </p:txBody>
      </p:sp>
      <p:cxnSp>
        <p:nvCxnSpPr>
          <p:cNvPr id="24" name="直接箭头连接符 23"/>
          <p:cNvCxnSpPr>
            <a:stCxn id="22" idx="2"/>
            <a:endCxn id="31" idx="0"/>
          </p:cNvCxnSpPr>
          <p:nvPr/>
        </p:nvCxnSpPr>
        <p:spPr>
          <a:xfrm rot="16200000" flipH="1">
            <a:off x="4950069" y="4103077"/>
            <a:ext cx="844062"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3" idx="2"/>
            <a:endCxn id="31" idx="0"/>
          </p:cNvCxnSpPr>
          <p:nvPr/>
        </p:nvCxnSpPr>
        <p:spPr>
          <a:xfrm rot="5400000">
            <a:off x="5864469" y="3950677"/>
            <a:ext cx="844062" cy="1066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038600" y="4906108"/>
            <a:ext cx="3429000" cy="6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dirty="0">
                <a:solidFill>
                  <a:srgbClr val="C00000"/>
                </a:solidFill>
              </a:rPr>
              <a:t>Triad-based features shared across networks</a:t>
            </a:r>
            <a:endParaRPr lang="zh-CN" altLang="en-US" sz="1846" dirty="0">
              <a:solidFill>
                <a:srgbClr val="C00000"/>
              </a:solidFill>
            </a:endParaRPr>
          </a:p>
        </p:txBody>
      </p:sp>
      <p:sp>
        <p:nvSpPr>
          <p:cNvPr id="20" name="矩形 19"/>
          <p:cNvSpPr/>
          <p:nvPr/>
        </p:nvSpPr>
        <p:spPr>
          <a:xfrm>
            <a:off x="5502565" y="1401698"/>
            <a:ext cx="2514600" cy="633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dirty="0">
                <a:solidFill>
                  <a:schemeClr val="tx1"/>
                </a:solidFill>
              </a:rPr>
              <a:t>Features defined in target network</a:t>
            </a:r>
            <a:endParaRPr lang="zh-CN" altLang="en-US" sz="1846" dirty="0">
              <a:solidFill>
                <a:schemeClr val="tx1"/>
              </a:solidFill>
            </a:endParaRPr>
          </a:p>
        </p:txBody>
      </p:sp>
      <p:sp>
        <p:nvSpPr>
          <p:cNvPr id="16"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a:latin typeface="+mn-lt"/>
                <a:ea typeface="+mn-ea"/>
              </a:rPr>
              <a:t>Jie Tang, </a:t>
            </a:r>
            <a:r>
              <a:rPr lang="en-US" altLang="zh-CN" sz="1200" kern="0" dirty="0" err="1">
                <a:latin typeface="+mn-lt"/>
                <a:ea typeface="+mn-ea"/>
              </a:rPr>
              <a:t>Tiancheng</a:t>
            </a:r>
            <a:r>
              <a:rPr lang="en-US" altLang="zh-CN" sz="1200" kern="0" dirty="0">
                <a:latin typeface="+mn-lt"/>
                <a:ea typeface="+mn-ea"/>
              </a:rPr>
              <a:t> Lou, and Jon Kleinberg. Inferring Social Ties across Heterogeneous Networks. In WSDM'2012. pp. 743-752.</a:t>
            </a:r>
            <a:endParaRPr lang="zh-CN" altLang="en-US" sz="1200" kern="0" dirty="0">
              <a:latin typeface="+mn-lt"/>
              <a:ea typeface="+mn-ea"/>
            </a:endParaRPr>
          </a:p>
        </p:txBody>
      </p:sp>
    </p:spTree>
    <p:extLst>
      <p:ext uri="{BB962C8B-B14F-4D97-AF65-F5344CB8AC3E}">
        <p14:creationId xmlns:p14="http://schemas.microsoft.com/office/powerpoint/2010/main" val="3092217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Experiments</a:t>
            </a:r>
            <a:endParaRPr lang="zh-CN" altLang="en-US"/>
          </a:p>
        </p:txBody>
      </p:sp>
      <p:sp>
        <p:nvSpPr>
          <p:cNvPr id="3" name="内容占位符 2"/>
          <p:cNvSpPr>
            <a:spLocks noGrp="1"/>
          </p:cNvSpPr>
          <p:nvPr>
            <p:ph idx="1"/>
          </p:nvPr>
        </p:nvSpPr>
        <p:spPr>
          <a:xfrm>
            <a:off x="323864" y="1368676"/>
            <a:ext cx="8436219" cy="4873869"/>
          </a:xfrm>
        </p:spPr>
        <p:txBody>
          <a:bodyPr/>
          <a:lstStyle/>
          <a:p>
            <a:r>
              <a:rPr lang="en-US" altLang="zh-CN" sz="2585" b="1"/>
              <a:t>Data sets</a:t>
            </a:r>
          </a:p>
          <a:p>
            <a:pPr lvl="1"/>
            <a:r>
              <a:rPr lang="en-US" altLang="zh-CN" sz="2215" b="1"/>
              <a:t>Epinions: </a:t>
            </a:r>
            <a:r>
              <a:rPr lang="en-US" altLang="zh-CN" sz="2215"/>
              <a:t>131,828 nodes (users) and 841,372 edges</a:t>
            </a:r>
          </a:p>
          <a:p>
            <a:pPr lvl="1"/>
            <a:r>
              <a:rPr lang="en-US" altLang="zh-CN" sz="2215" b="1"/>
              <a:t>Slashdot</a:t>
            </a:r>
            <a:r>
              <a:rPr lang="en-US" altLang="zh-CN" sz="2215"/>
              <a:t>: 82,144 users and 59,202 edges </a:t>
            </a:r>
          </a:p>
          <a:p>
            <a:pPr lvl="1"/>
            <a:r>
              <a:rPr lang="en-US" altLang="zh-CN" sz="2215" b="1"/>
              <a:t>Mobile</a:t>
            </a:r>
            <a:r>
              <a:rPr lang="en-US" altLang="zh-CN" sz="2215"/>
              <a:t>: 107 mobile users and 5,436 edges</a:t>
            </a:r>
          </a:p>
          <a:p>
            <a:pPr lvl="1"/>
            <a:r>
              <a:rPr lang="en-US" altLang="zh-CN" sz="2215" b="1"/>
              <a:t>Coauthor</a:t>
            </a:r>
            <a:r>
              <a:rPr lang="en-US" altLang="zh-CN" sz="2215"/>
              <a:t>: 815,946 authors and 2,792,833 coauthor relationships</a:t>
            </a:r>
          </a:p>
          <a:p>
            <a:pPr lvl="1"/>
            <a:r>
              <a:rPr lang="en-US" altLang="zh-CN" sz="2215" b="1"/>
              <a:t>Enron</a:t>
            </a:r>
            <a:r>
              <a:rPr lang="en-US" altLang="zh-CN" sz="2215"/>
              <a:t>: 151 Enron employees and 3572 edges</a:t>
            </a:r>
          </a:p>
          <a:p>
            <a:r>
              <a:rPr lang="en-US" altLang="zh-CN" sz="2585"/>
              <a:t>Comparison methods</a:t>
            </a:r>
          </a:p>
          <a:p>
            <a:pPr lvl="1"/>
            <a:r>
              <a:rPr lang="en-US" altLang="zh-CN" sz="2215" b="1"/>
              <a:t>SVM</a:t>
            </a:r>
            <a:r>
              <a:rPr lang="en-US" altLang="zh-CN" sz="2215"/>
              <a:t> and </a:t>
            </a:r>
            <a:r>
              <a:rPr lang="en-US" altLang="zh-CN" sz="2215" b="1"/>
              <a:t>CRF</a:t>
            </a:r>
            <a:r>
              <a:rPr lang="en-US" altLang="zh-CN" sz="2215"/>
              <a:t> are two baseline methods</a:t>
            </a:r>
          </a:p>
          <a:p>
            <a:pPr lvl="1"/>
            <a:r>
              <a:rPr lang="en-US" altLang="zh-CN" sz="2215" b="1"/>
              <a:t>PFG</a:t>
            </a:r>
            <a:r>
              <a:rPr lang="en-US" altLang="zh-CN" sz="2215"/>
              <a:t> is the partially-labeled factor graph model</a:t>
            </a:r>
          </a:p>
          <a:p>
            <a:pPr lvl="1"/>
            <a:r>
              <a:rPr lang="en-US" altLang="zh-CN" sz="2215" b="1"/>
              <a:t>TranFG</a:t>
            </a:r>
            <a:r>
              <a:rPr lang="en-US" altLang="zh-CN" sz="2215"/>
              <a:t> is the transfer–based factor graph model</a:t>
            </a:r>
          </a:p>
          <a:p>
            <a:endParaRPr lang="zh-CN" altLang="en-US" sz="3323"/>
          </a:p>
        </p:txBody>
      </p:sp>
    </p:spTree>
    <p:extLst>
      <p:ext uri="{BB962C8B-B14F-4D97-AF65-F5344CB8AC3E}">
        <p14:creationId xmlns:p14="http://schemas.microsoft.com/office/powerpoint/2010/main" val="1796777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a:t>
            </a:r>
            <a:r>
              <a:rPr lang="en-US" altLang="zh-CN" sz="2954" dirty="0"/>
              <a:t>– undirected networks</a:t>
            </a:r>
            <a:endParaRPr lang="zh-CN" altLang="en-US" sz="2954" dirty="0"/>
          </a:p>
        </p:txBody>
      </p:sp>
      <p:sp>
        <p:nvSpPr>
          <p:cNvPr id="6" name="Content Placeholder 5"/>
          <p:cNvSpPr>
            <a:spLocks noGrp="1"/>
          </p:cNvSpPr>
          <p:nvPr>
            <p:ph idx="1"/>
          </p:nvPr>
        </p:nvSpPr>
        <p:spPr>
          <a:xfrm>
            <a:off x="323871" y="1368669"/>
            <a:ext cx="2394405" cy="4318519"/>
          </a:xfrm>
        </p:spPr>
        <p:txBody>
          <a:bodyPr/>
          <a:lstStyle/>
          <a:p>
            <a:pPr>
              <a:buNone/>
            </a:pPr>
            <a:r>
              <a:rPr lang="en-US" sz="1846" b="1" dirty="0"/>
              <a:t>SVM </a:t>
            </a:r>
            <a:r>
              <a:rPr lang="en-US" sz="1846" dirty="0"/>
              <a:t>and</a:t>
            </a:r>
            <a:r>
              <a:rPr lang="en-US" sz="1846" b="1" dirty="0"/>
              <a:t> CRF</a:t>
            </a:r>
            <a:r>
              <a:rPr lang="en-US" sz="1846" dirty="0"/>
              <a:t> are two baseline methods</a:t>
            </a:r>
          </a:p>
          <a:p>
            <a:pPr>
              <a:buNone/>
            </a:pPr>
            <a:r>
              <a:rPr lang="en-US" sz="1846" b="1" dirty="0"/>
              <a:t>PFG </a:t>
            </a:r>
            <a:r>
              <a:rPr lang="en-US" sz="1846" dirty="0"/>
              <a:t>is the proposed partially-labeled factor graph model</a:t>
            </a:r>
          </a:p>
          <a:p>
            <a:pPr>
              <a:buNone/>
            </a:pPr>
            <a:r>
              <a:rPr lang="en-US" sz="1846" b="1" dirty="0" err="1"/>
              <a:t>TranFG</a:t>
            </a:r>
            <a:r>
              <a:rPr lang="en-US" sz="1846" b="1" dirty="0"/>
              <a:t> </a:t>
            </a:r>
            <a:r>
              <a:rPr lang="en-US" sz="1846" dirty="0"/>
              <a:t>is the proposed transfer–based factor graph model.</a:t>
            </a:r>
          </a:p>
          <a:p>
            <a:endParaRPr lang="zh-CN" altLang="en-US" sz="1846" dirty="0"/>
          </a:p>
        </p:txBody>
      </p:sp>
      <p:pic>
        <p:nvPicPr>
          <p:cNvPr id="9218" name="Picture 2"/>
          <p:cNvPicPr>
            <a:picLocks noChangeAspect="1" noChangeArrowheads="1"/>
          </p:cNvPicPr>
          <p:nvPr/>
        </p:nvPicPr>
        <p:blipFill>
          <a:blip r:embed="rId2" cstate="print"/>
          <a:srcRect/>
          <a:stretch>
            <a:fillRect/>
          </a:stretch>
        </p:blipFill>
        <p:spPr bwMode="auto">
          <a:xfrm>
            <a:off x="2886798" y="1103410"/>
            <a:ext cx="5864469" cy="5090746"/>
          </a:xfrm>
          <a:prstGeom prst="rect">
            <a:avLst/>
          </a:prstGeom>
          <a:noFill/>
          <a:ln w="9525">
            <a:noFill/>
            <a:miter lim="800000"/>
            <a:headEnd/>
            <a:tailEnd/>
          </a:ln>
          <a:effectLst/>
        </p:spPr>
      </p:pic>
      <p:sp>
        <p:nvSpPr>
          <p:cNvPr id="5" name="矩形 4"/>
          <p:cNvSpPr/>
          <p:nvPr/>
        </p:nvSpPr>
        <p:spPr>
          <a:xfrm>
            <a:off x="4837875" y="2299028"/>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7875" y="3462234"/>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37875" y="4625440"/>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37875" y="5788647"/>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23231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 </a:t>
            </a:r>
            <a:r>
              <a:rPr lang="en-US" altLang="zh-CN" sz="2954" dirty="0"/>
              <a:t>directed networks</a:t>
            </a:r>
            <a:endParaRPr lang="zh-CN" altLang="en-US" sz="2954" dirty="0"/>
          </a:p>
        </p:txBody>
      </p:sp>
      <p:sp>
        <p:nvSpPr>
          <p:cNvPr id="6" name="Content Placeholder 5"/>
          <p:cNvSpPr>
            <a:spLocks noGrp="1"/>
          </p:cNvSpPr>
          <p:nvPr>
            <p:ph idx="1"/>
          </p:nvPr>
        </p:nvSpPr>
        <p:spPr>
          <a:xfrm>
            <a:off x="323871" y="1368669"/>
            <a:ext cx="2394405" cy="4318519"/>
          </a:xfrm>
        </p:spPr>
        <p:txBody>
          <a:bodyPr/>
          <a:lstStyle/>
          <a:p>
            <a:pPr>
              <a:buNone/>
            </a:pPr>
            <a:r>
              <a:rPr lang="en-US" sz="1846" b="1" dirty="0"/>
              <a:t>SVM </a:t>
            </a:r>
            <a:r>
              <a:rPr lang="en-US" sz="1846" dirty="0"/>
              <a:t>and</a:t>
            </a:r>
            <a:r>
              <a:rPr lang="en-US" sz="1846" b="1" dirty="0"/>
              <a:t> CRF</a:t>
            </a:r>
            <a:r>
              <a:rPr lang="en-US" sz="1846" dirty="0"/>
              <a:t> are two baseline methods</a:t>
            </a:r>
          </a:p>
          <a:p>
            <a:pPr>
              <a:buNone/>
            </a:pPr>
            <a:r>
              <a:rPr lang="en-US" sz="1846" b="1" dirty="0"/>
              <a:t>PFG </a:t>
            </a:r>
            <a:r>
              <a:rPr lang="en-US" sz="1846" dirty="0"/>
              <a:t>is the proposed partially-labeled factor graph model</a:t>
            </a:r>
          </a:p>
          <a:p>
            <a:pPr>
              <a:buNone/>
            </a:pPr>
            <a:r>
              <a:rPr lang="en-US" sz="1846" b="1" dirty="0" err="1"/>
              <a:t>TranFG</a:t>
            </a:r>
            <a:r>
              <a:rPr lang="en-US" sz="1846" b="1" dirty="0"/>
              <a:t> </a:t>
            </a:r>
            <a:r>
              <a:rPr lang="en-US" sz="1846" dirty="0"/>
              <a:t>is the proposed transfer–based factor graph model.</a:t>
            </a:r>
          </a:p>
          <a:p>
            <a:endParaRPr lang="zh-CN" altLang="en-US" sz="1846" dirty="0"/>
          </a:p>
        </p:txBody>
      </p:sp>
      <p:pic>
        <p:nvPicPr>
          <p:cNvPr id="10242" name="Picture 2"/>
          <p:cNvPicPr>
            <a:picLocks noChangeAspect="1" noChangeArrowheads="1"/>
          </p:cNvPicPr>
          <p:nvPr/>
        </p:nvPicPr>
        <p:blipFill>
          <a:blip r:embed="rId2" cstate="print"/>
          <a:srcRect/>
          <a:stretch>
            <a:fillRect/>
          </a:stretch>
        </p:blipFill>
        <p:spPr bwMode="auto">
          <a:xfrm>
            <a:off x="2684572" y="1305653"/>
            <a:ext cx="5917223" cy="3050931"/>
          </a:xfrm>
          <a:prstGeom prst="rect">
            <a:avLst/>
          </a:prstGeom>
          <a:noFill/>
          <a:ln w="9525">
            <a:noFill/>
            <a:miter lim="800000"/>
            <a:headEnd/>
            <a:tailEnd/>
          </a:ln>
          <a:effectLst/>
        </p:spPr>
      </p:pic>
      <p:sp>
        <p:nvSpPr>
          <p:cNvPr id="5" name="矩形 4"/>
          <p:cNvSpPr/>
          <p:nvPr/>
        </p:nvSpPr>
        <p:spPr>
          <a:xfrm>
            <a:off x="4671703" y="3960751"/>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71703" y="2498435"/>
            <a:ext cx="3855198" cy="3323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15453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0107" y="981075"/>
            <a:ext cx="3930893" cy="3985338"/>
          </a:xfrm>
          <a:prstGeom prst="rect">
            <a:avLst/>
          </a:prstGeom>
        </p:spPr>
      </p:pic>
      <p:sp>
        <p:nvSpPr>
          <p:cNvPr id="2" name="Title 1"/>
          <p:cNvSpPr>
            <a:spLocks noGrp="1"/>
          </p:cNvSpPr>
          <p:nvPr>
            <p:ph type="title"/>
          </p:nvPr>
        </p:nvSpPr>
        <p:spPr/>
        <p:txBody>
          <a:bodyPr/>
          <a:lstStyle/>
          <a:p>
            <a:r>
              <a:rPr lang="en-US" dirty="0" smtClean="0"/>
              <a:t>Inferring Social Ties in </a:t>
            </a:r>
            <a:r>
              <a:rPr lang="en-US" dirty="0" err="1" smtClean="0"/>
              <a:t>AMiner</a:t>
            </a:r>
            <a:endParaRPr lang="en-US" dirty="0"/>
          </a:p>
        </p:txBody>
      </p:sp>
      <p:pic>
        <p:nvPicPr>
          <p:cNvPr id="4" name="Picture 3"/>
          <p:cNvPicPr>
            <a:picLocks noChangeAspect="1"/>
          </p:cNvPicPr>
          <p:nvPr/>
        </p:nvPicPr>
        <p:blipFill>
          <a:blip r:embed="rId3"/>
          <a:stretch>
            <a:fillRect/>
          </a:stretch>
        </p:blipFill>
        <p:spPr>
          <a:xfrm>
            <a:off x="4591050" y="2623508"/>
            <a:ext cx="4177270" cy="4234492"/>
          </a:xfrm>
          <a:prstGeom prst="rect">
            <a:avLst/>
          </a:prstGeom>
        </p:spPr>
      </p:pic>
      <p:sp>
        <p:nvSpPr>
          <p:cNvPr id="5" name="右弧形箭头 5"/>
          <p:cNvSpPr/>
          <p:nvPr/>
        </p:nvSpPr>
        <p:spPr>
          <a:xfrm rot="19156496">
            <a:off x="4928125" y="1770554"/>
            <a:ext cx="406217" cy="1476044"/>
          </a:xfrm>
          <a:prstGeom prst="curvedLeftArrow">
            <a:avLst>
              <a:gd name="adj1" fmla="val 25000"/>
              <a:gd name="adj2" fmla="val 63870"/>
              <a:gd name="adj3" fmla="val 25000"/>
            </a:avLst>
          </a:prstGeom>
          <a:solidFill>
            <a:srgbClr val="FF0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左弧形箭头 6"/>
          <p:cNvSpPr/>
          <p:nvPr/>
        </p:nvSpPr>
        <p:spPr>
          <a:xfrm rot="18607942">
            <a:off x="3809901" y="4082185"/>
            <a:ext cx="395277" cy="1315779"/>
          </a:xfrm>
          <a:prstGeom prst="curvedRightArrow">
            <a:avLst/>
          </a:prstGeom>
          <a:solidFill>
            <a:srgbClr val="FF0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Rectangle 6"/>
          <p:cNvSpPr>
            <a:spLocks noChangeArrowheads="1"/>
          </p:cNvSpPr>
          <p:nvPr/>
        </p:nvSpPr>
        <p:spPr bwMode="auto">
          <a:xfrm>
            <a:off x="5762006" y="1514196"/>
            <a:ext cx="1196441" cy="299110"/>
          </a:xfrm>
          <a:prstGeom prst="rect">
            <a:avLst/>
          </a:prstGeom>
          <a:solidFill>
            <a:schemeClr val="bg1">
              <a:lumMod val="95000"/>
            </a:schemeClr>
          </a:solidFill>
          <a:ln w="9525">
            <a:solidFill>
              <a:schemeClr val="tx1"/>
            </a:solidFill>
            <a:miter lim="800000"/>
            <a:headEnd/>
            <a:tailEnd/>
          </a:ln>
        </p:spPr>
        <p:txBody>
          <a:bodyPr lIns="16615" rIns="16615" anchor="ctr"/>
          <a:lstStyle/>
          <a:p>
            <a:pPr algn="ctr"/>
            <a:r>
              <a:rPr lang="en-US" altLang="zh-CN" sz="1477" dirty="0">
                <a:solidFill>
                  <a:srgbClr val="FF0000"/>
                </a:solidFill>
              </a:rPr>
              <a:t>A</a:t>
            </a:r>
            <a:r>
              <a:rPr lang="en-US" altLang="zh-CN" sz="1477" dirty="0" smtClean="0">
                <a:solidFill>
                  <a:srgbClr val="FF0000"/>
                </a:solidFill>
              </a:rPr>
              <a:t>dvisor</a:t>
            </a:r>
            <a:endParaRPr lang="en-US" altLang="zh-CN" sz="1477" dirty="0">
              <a:solidFill>
                <a:srgbClr val="FF0000"/>
              </a:solidFill>
            </a:endParaRPr>
          </a:p>
        </p:txBody>
      </p:sp>
      <p:cxnSp>
        <p:nvCxnSpPr>
          <p:cNvPr id="9" name="直接箭头连接符 24"/>
          <p:cNvCxnSpPr>
            <a:stCxn id="8" idx="2"/>
          </p:cNvCxnSpPr>
          <p:nvPr/>
        </p:nvCxnSpPr>
        <p:spPr>
          <a:xfrm>
            <a:off x="6360227" y="1813306"/>
            <a:ext cx="192973" cy="1158494"/>
          </a:xfrm>
          <a:prstGeom prst="straightConnector1">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3200400" y="5459464"/>
            <a:ext cx="1190625" cy="636535"/>
          </a:xfrm>
          <a:prstGeom prst="rect">
            <a:avLst/>
          </a:prstGeom>
          <a:solidFill>
            <a:schemeClr val="bg1">
              <a:lumMod val="95000"/>
            </a:schemeClr>
          </a:solidFill>
          <a:ln w="9525">
            <a:solidFill>
              <a:schemeClr val="tx1"/>
            </a:solidFill>
            <a:miter lim="800000"/>
            <a:headEnd/>
            <a:tailEnd/>
          </a:ln>
        </p:spPr>
        <p:txBody>
          <a:bodyPr lIns="16615" rIns="16615" anchor="ctr"/>
          <a:lstStyle/>
          <a:p>
            <a:pPr algn="ctr"/>
            <a:r>
              <a:rPr lang="en-US" altLang="zh-CN" sz="1477" dirty="0" smtClean="0">
                <a:solidFill>
                  <a:srgbClr val="FF0000"/>
                </a:solidFill>
              </a:rPr>
              <a:t>Advisee/</a:t>
            </a:r>
            <a:br>
              <a:rPr lang="en-US" altLang="zh-CN" sz="1477" dirty="0" smtClean="0">
                <a:solidFill>
                  <a:srgbClr val="FF0000"/>
                </a:solidFill>
              </a:rPr>
            </a:br>
            <a:r>
              <a:rPr lang="en-US" altLang="zh-CN" sz="1477" dirty="0" smtClean="0">
                <a:solidFill>
                  <a:srgbClr val="FF0000"/>
                </a:solidFill>
              </a:rPr>
              <a:t>student</a:t>
            </a:r>
            <a:endParaRPr lang="en-US" altLang="zh-CN" sz="1477" dirty="0">
              <a:solidFill>
                <a:srgbClr val="FF0000"/>
              </a:solidFill>
            </a:endParaRPr>
          </a:p>
        </p:txBody>
      </p:sp>
      <p:cxnSp>
        <p:nvCxnSpPr>
          <p:cNvPr id="13" name="直接箭头连接符 24"/>
          <p:cNvCxnSpPr>
            <a:stCxn id="12" idx="3"/>
          </p:cNvCxnSpPr>
          <p:nvPr/>
        </p:nvCxnSpPr>
        <p:spPr>
          <a:xfrm flipV="1">
            <a:off x="4391025" y="5315228"/>
            <a:ext cx="400050" cy="462504"/>
          </a:xfrm>
          <a:prstGeom prst="straightConnector1">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42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Roadmap</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smtClean="0">
                <a:solidFill>
                  <a:srgbClr val="C00000"/>
                </a:solidFill>
              </a:rPr>
              <a:t>Structure</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90"/>
                </a:solidFill>
              </a:rPr>
              <a:t>BIG </a:t>
            </a:r>
            <a:r>
              <a:rPr lang="en-US" sz="2400" dirty="0" smtClean="0">
                <a:solidFill>
                  <a:srgbClr val="000090"/>
                </a:solidFill>
              </a:rPr>
              <a:t>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
        <p:nvSpPr>
          <p:cNvPr id="59" name="椭圆 40"/>
          <p:cNvSpPr/>
          <p:nvPr/>
        </p:nvSpPr>
        <p:spPr>
          <a:xfrm>
            <a:off x="3926024" y="1866981"/>
            <a:ext cx="1832530" cy="3106284"/>
          </a:xfrm>
          <a:prstGeom prst="ellipse">
            <a:avLst/>
          </a:prstGeom>
          <a:solidFill>
            <a:schemeClr val="accent1">
              <a:alpha val="28000"/>
            </a:schemeClr>
          </a:solidFill>
          <a:ln w="28575" cmpd="sng">
            <a:solidFill>
              <a:schemeClr val="accent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29355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Beyond </a:t>
            </a:r>
            <a:r>
              <a:rPr lang="en-US" dirty="0" smtClean="0"/>
              <a:t>Connection (Tie)</a:t>
            </a:r>
            <a:r>
              <a:rPr lang="en-US" dirty="0" smtClean="0"/>
              <a:t/>
            </a:r>
            <a:br>
              <a:rPr lang="en-US" dirty="0" smtClean="0"/>
            </a:br>
            <a:r>
              <a:rPr lang="en-US" sz="3200" dirty="0" smtClean="0">
                <a:solidFill>
                  <a:srgbClr val="0000CC"/>
                </a:solidFill>
              </a:rPr>
              <a:t>—how people influence each other?</a:t>
            </a:r>
            <a:endParaRPr lang="en-US" sz="3200" dirty="0">
              <a:solidFill>
                <a:srgbClr val="0000CC"/>
              </a:solidFill>
            </a:endParaRPr>
          </a:p>
        </p:txBody>
      </p:sp>
      <p:sp>
        <p:nvSpPr>
          <p:cNvPr id="6" name="副标题 4"/>
          <p:cNvSpPr txBox="1">
            <a:spLocks/>
          </p:cNvSpPr>
          <p:nvPr/>
        </p:nvSpPr>
        <p:spPr bwMode="auto">
          <a:xfrm>
            <a:off x="0" y="5791200"/>
            <a:ext cx="9144000" cy="1066800"/>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smtClean="0"/>
              <a:t>[</a:t>
            </a:r>
            <a:r>
              <a:rPr lang="en-US" altLang="zh-CN" sz="1200" kern="0" dirty="0"/>
              <a:t>1</a:t>
            </a:r>
            <a:r>
              <a:rPr lang="en-US" altLang="zh-CN" sz="1200" kern="0" dirty="0" smtClean="0"/>
              <a:t>] </a:t>
            </a:r>
            <a:r>
              <a:rPr lang="en-US" altLang="zh-CN" sz="1200" kern="0" dirty="0" err="1"/>
              <a:t>Jie</a:t>
            </a:r>
            <a:r>
              <a:rPr lang="en-US" altLang="zh-CN" sz="1200" kern="0" dirty="0"/>
              <a:t> Tang, </a:t>
            </a:r>
            <a:r>
              <a:rPr lang="en-US" altLang="zh-CN" sz="1200" kern="0" dirty="0" err="1"/>
              <a:t>Jimeng</a:t>
            </a:r>
            <a:r>
              <a:rPr lang="en-US" altLang="zh-CN" sz="1200" kern="0" dirty="0"/>
              <a:t> Sun, Chi Wang, and </a:t>
            </a:r>
            <a:r>
              <a:rPr lang="en-US" altLang="zh-CN" sz="1200" kern="0" dirty="0" err="1"/>
              <a:t>Zi</a:t>
            </a:r>
            <a:r>
              <a:rPr lang="en-US" altLang="zh-CN" sz="1200" kern="0" dirty="0"/>
              <a:t> Yang. Social Influence Analysis in Large-scale Networks. </a:t>
            </a:r>
            <a:r>
              <a:rPr lang="en-US" altLang="zh-CN" sz="1200" b="1" kern="0" dirty="0"/>
              <a:t>KDD’09</a:t>
            </a:r>
            <a:r>
              <a:rPr lang="en-US" altLang="zh-CN" sz="1200" kern="0" dirty="0"/>
              <a:t>, pages 807-816. </a:t>
            </a:r>
            <a:endParaRPr lang="en-US" altLang="zh-CN" sz="1200" kern="0" dirty="0" smtClean="0"/>
          </a:p>
          <a:p>
            <a:pPr lvl="0">
              <a:spcBef>
                <a:spcPct val="20000"/>
              </a:spcBef>
            </a:pPr>
            <a:r>
              <a:rPr lang="en-US" altLang="zh-CN" sz="1200" kern="0" dirty="0" smtClean="0"/>
              <a:t>[2] </a:t>
            </a:r>
            <a:r>
              <a:rPr lang="en-US" altLang="zh-CN" sz="1200" kern="0" dirty="0" err="1" smtClean="0"/>
              <a:t>Jie</a:t>
            </a:r>
            <a:r>
              <a:rPr lang="en-US" altLang="zh-CN" sz="1200" kern="0" dirty="0" smtClean="0"/>
              <a:t> </a:t>
            </a:r>
            <a:r>
              <a:rPr lang="en-US" altLang="zh-CN" sz="1200" kern="0" dirty="0"/>
              <a:t>Tang, Sen Wu, and </a:t>
            </a:r>
            <a:r>
              <a:rPr lang="en-US" altLang="zh-CN" sz="1200" kern="0" dirty="0" err="1"/>
              <a:t>Jimeng</a:t>
            </a:r>
            <a:r>
              <a:rPr lang="en-US" altLang="zh-CN" sz="1200" kern="0" dirty="0"/>
              <a:t> Sun. Confluence: Conformity Influence in Large Social Networks. </a:t>
            </a:r>
            <a:r>
              <a:rPr lang="en-US" altLang="zh-CN" sz="1200" b="1" kern="0" dirty="0" smtClean="0"/>
              <a:t>KDD'13</a:t>
            </a:r>
            <a:r>
              <a:rPr lang="en-US" altLang="zh-CN" sz="1200" kern="0" dirty="0" smtClean="0"/>
              <a:t>, </a:t>
            </a:r>
            <a:r>
              <a:rPr lang="en-US" altLang="zh-CN" sz="1200" kern="0" dirty="0"/>
              <a:t>pages 347-355.</a:t>
            </a:r>
          </a:p>
          <a:p>
            <a:pPr lvl="0">
              <a:spcBef>
                <a:spcPct val="20000"/>
              </a:spcBef>
            </a:pPr>
            <a:r>
              <a:rPr lang="en-US" altLang="zh-CN" sz="1200" kern="0" dirty="0" smtClean="0"/>
              <a:t>[3] Jing </a:t>
            </a:r>
            <a:r>
              <a:rPr lang="en-US" altLang="zh-CN" sz="1200" kern="0" dirty="0"/>
              <a:t>Zhang, </a:t>
            </a:r>
            <a:r>
              <a:rPr lang="en-US" altLang="zh-CN" sz="1200" kern="0" dirty="0" err="1"/>
              <a:t>Jie</a:t>
            </a:r>
            <a:r>
              <a:rPr lang="en-US" altLang="zh-CN" sz="1200" kern="0" dirty="0"/>
              <a:t> Tang, </a:t>
            </a:r>
            <a:r>
              <a:rPr lang="en-US" altLang="zh-CN" sz="1200" kern="0" dirty="0" err="1"/>
              <a:t>Yuanyi</a:t>
            </a:r>
            <a:r>
              <a:rPr lang="en-US" altLang="zh-CN" sz="1200" kern="0" dirty="0"/>
              <a:t> </a:t>
            </a:r>
            <a:r>
              <a:rPr lang="en-US" altLang="zh-CN" sz="1200" kern="0" dirty="0" err="1"/>
              <a:t>Zhong</a:t>
            </a:r>
            <a:r>
              <a:rPr lang="en-US" altLang="zh-CN" sz="1200" kern="0" dirty="0"/>
              <a:t>, </a:t>
            </a:r>
            <a:r>
              <a:rPr lang="en-US" altLang="zh-CN" sz="1200" kern="0" dirty="0" err="1"/>
              <a:t>Yuchen</a:t>
            </a:r>
            <a:r>
              <a:rPr lang="en-US" altLang="zh-CN" sz="1200" kern="0" dirty="0"/>
              <a:t> Mo, </a:t>
            </a:r>
            <a:r>
              <a:rPr lang="en-US" altLang="zh-CN" sz="1200" kern="0" dirty="0" err="1"/>
              <a:t>Juanzi</a:t>
            </a:r>
            <a:r>
              <a:rPr lang="en-US" altLang="zh-CN" sz="1200" kern="0" dirty="0"/>
              <a:t> Li, </a:t>
            </a:r>
            <a:r>
              <a:rPr lang="en-US" altLang="zh-CN" sz="1200" kern="0" dirty="0" err="1"/>
              <a:t>Guojie</a:t>
            </a:r>
            <a:r>
              <a:rPr lang="en-US" altLang="zh-CN" sz="1200" kern="0" dirty="0"/>
              <a:t> Song, Wendy Hall, and </a:t>
            </a:r>
            <a:r>
              <a:rPr lang="en-US" altLang="zh-CN" sz="1200" kern="0" dirty="0" err="1"/>
              <a:t>Jimeng</a:t>
            </a:r>
            <a:r>
              <a:rPr lang="en-US" altLang="zh-CN" sz="1200" kern="0" dirty="0"/>
              <a:t> Sun. </a:t>
            </a:r>
            <a:r>
              <a:rPr lang="en-US" altLang="zh-CN" sz="1200" kern="0" dirty="0" err="1"/>
              <a:t>StructInf</a:t>
            </a:r>
            <a:r>
              <a:rPr lang="en-US" altLang="zh-CN" sz="1200" kern="0" dirty="0"/>
              <a:t>: Mining Structural Influence from Social Streams. </a:t>
            </a:r>
            <a:r>
              <a:rPr lang="en-US" altLang="zh-CN" sz="1200" b="1" kern="0" dirty="0" smtClean="0"/>
              <a:t>AAAI'17</a:t>
            </a:r>
            <a:r>
              <a:rPr lang="en-US" altLang="zh-CN" sz="1200" kern="0" dirty="0" smtClean="0"/>
              <a:t>.</a:t>
            </a:r>
            <a:endParaRPr lang="en-US" altLang="zh-CN" sz="1200" kern="0" dirty="0"/>
          </a:p>
        </p:txBody>
      </p:sp>
    </p:spTree>
    <p:extLst>
      <p:ext uri="{BB962C8B-B14F-4D97-AF65-F5344CB8AC3E}">
        <p14:creationId xmlns:p14="http://schemas.microsoft.com/office/powerpoint/2010/main" val="9747454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225" y="1866427"/>
            <a:ext cx="1239764" cy="1125415"/>
          </a:xfrm>
          <a:prstGeom prst="rect">
            <a:avLst/>
          </a:prstGeom>
        </p:spPr>
      </p:pic>
      <p:sp>
        <p:nvSpPr>
          <p:cNvPr id="2" name="Title 1"/>
          <p:cNvSpPr>
            <a:spLocks noGrp="1"/>
          </p:cNvSpPr>
          <p:nvPr>
            <p:ph type="title"/>
          </p:nvPr>
        </p:nvSpPr>
        <p:spPr/>
        <p:txBody>
          <a:bodyPr/>
          <a:lstStyle/>
          <a:p>
            <a:r>
              <a:rPr lang="en-US" sz="3323" dirty="0"/>
              <a:t>User Opinion and Influence: “Love </a:t>
            </a:r>
            <a:r>
              <a:rPr lang="en-US" sz="3323" dirty="0" smtClean="0"/>
              <a:t>Trump”</a:t>
            </a:r>
            <a:endParaRPr lang="en-US" sz="3323" dirty="0"/>
          </a:p>
        </p:txBody>
      </p:sp>
      <p:pic>
        <p:nvPicPr>
          <p:cNvPr id="4" name="Picture 3"/>
          <p:cNvPicPr>
            <a:picLocks noChangeAspect="1"/>
          </p:cNvPicPr>
          <p:nvPr/>
        </p:nvPicPr>
        <p:blipFill>
          <a:blip r:embed="rId4"/>
          <a:stretch>
            <a:fillRect/>
          </a:stretch>
        </p:blipFill>
        <p:spPr>
          <a:xfrm>
            <a:off x="762000" y="2092569"/>
            <a:ext cx="1260000" cy="1163077"/>
          </a:xfrm>
          <a:prstGeom prst="rect">
            <a:avLst/>
          </a:prstGeom>
        </p:spPr>
      </p:pic>
      <p:pic>
        <p:nvPicPr>
          <p:cNvPr id="5" name="Picture 4"/>
          <p:cNvPicPr>
            <a:picLocks noChangeAspect="1"/>
          </p:cNvPicPr>
          <p:nvPr/>
        </p:nvPicPr>
        <p:blipFill>
          <a:blip r:embed="rId5"/>
          <a:stretch>
            <a:fillRect/>
          </a:stretch>
        </p:blipFill>
        <p:spPr>
          <a:xfrm>
            <a:off x="4191000" y="4202723"/>
            <a:ext cx="1260000" cy="1163077"/>
          </a:xfrm>
          <a:prstGeom prst="rect">
            <a:avLst/>
          </a:prstGeom>
        </p:spPr>
      </p:pic>
      <p:pic>
        <p:nvPicPr>
          <p:cNvPr id="6" name="Picture 5"/>
          <p:cNvPicPr>
            <a:picLocks noChangeAspect="1"/>
          </p:cNvPicPr>
          <p:nvPr/>
        </p:nvPicPr>
        <p:blipFill>
          <a:blip r:embed="rId6"/>
          <a:stretch>
            <a:fillRect/>
          </a:stretch>
        </p:blipFill>
        <p:spPr>
          <a:xfrm>
            <a:off x="2819400" y="2866292"/>
            <a:ext cx="1260000" cy="1163077"/>
          </a:xfrm>
          <a:prstGeom prst="rect">
            <a:avLst/>
          </a:prstGeom>
        </p:spPr>
      </p:pic>
      <p:pic>
        <p:nvPicPr>
          <p:cNvPr id="7" name="Picture 6"/>
          <p:cNvPicPr>
            <a:picLocks noChangeAspect="1"/>
          </p:cNvPicPr>
          <p:nvPr/>
        </p:nvPicPr>
        <p:blipFill>
          <a:blip r:embed="rId7"/>
          <a:stretch>
            <a:fillRect/>
          </a:stretch>
        </p:blipFill>
        <p:spPr>
          <a:xfrm>
            <a:off x="1600200" y="4413738"/>
            <a:ext cx="1260000" cy="1163077"/>
          </a:xfrm>
          <a:prstGeom prst="rect">
            <a:avLst/>
          </a:prstGeom>
        </p:spPr>
      </p:pic>
      <p:pic>
        <p:nvPicPr>
          <p:cNvPr id="9" name="Picture 8"/>
          <p:cNvPicPr>
            <a:picLocks noChangeAspect="1"/>
          </p:cNvPicPr>
          <p:nvPr/>
        </p:nvPicPr>
        <p:blipFill>
          <a:blip r:embed="rId8"/>
          <a:stretch>
            <a:fillRect/>
          </a:stretch>
        </p:blipFill>
        <p:spPr>
          <a:xfrm>
            <a:off x="5105400" y="2655277"/>
            <a:ext cx="1260000" cy="1163077"/>
          </a:xfrm>
          <a:prstGeom prst="rect">
            <a:avLst/>
          </a:prstGeom>
        </p:spPr>
      </p:pic>
      <p:pic>
        <p:nvPicPr>
          <p:cNvPr id="10" name="Picture 9"/>
          <p:cNvPicPr>
            <a:picLocks noChangeAspect="1"/>
          </p:cNvPicPr>
          <p:nvPr/>
        </p:nvPicPr>
        <p:blipFill>
          <a:blip r:embed="rId9"/>
          <a:stretch>
            <a:fillRect/>
          </a:stretch>
        </p:blipFill>
        <p:spPr>
          <a:xfrm>
            <a:off x="6858000" y="3780692"/>
            <a:ext cx="1260000" cy="1163077"/>
          </a:xfrm>
          <a:prstGeom prst="rect">
            <a:avLst/>
          </a:prstGeom>
        </p:spPr>
      </p:pic>
      <p:cxnSp>
        <p:nvCxnSpPr>
          <p:cNvPr id="12" name="Straight Connector 11"/>
          <p:cNvCxnSpPr>
            <a:stCxn id="42" idx="4"/>
            <a:endCxn id="10" idx="0"/>
          </p:cNvCxnSpPr>
          <p:nvPr/>
        </p:nvCxnSpPr>
        <p:spPr>
          <a:xfrm flipH="1">
            <a:off x="7488000" y="3006969"/>
            <a:ext cx="132000" cy="7737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6365400" y="2795954"/>
            <a:ext cx="645000" cy="440862"/>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5" idx="6"/>
          </p:cNvCxnSpPr>
          <p:nvPr/>
        </p:nvCxnSpPr>
        <p:spPr>
          <a:xfrm flipH="1">
            <a:off x="5486404" y="4554415"/>
            <a:ext cx="1295401" cy="31652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057404" y="3006969"/>
            <a:ext cx="685801"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3"/>
          </p:cNvCxnSpPr>
          <p:nvPr/>
        </p:nvCxnSpPr>
        <p:spPr>
          <a:xfrm flipH="1">
            <a:off x="4953003" y="3746257"/>
            <a:ext cx="277064" cy="5268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810004" y="3991708"/>
            <a:ext cx="457201" cy="49236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514600" y="3991708"/>
            <a:ext cx="457200" cy="42203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3358662"/>
            <a:ext cx="533400" cy="105507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8400" y="3710354"/>
            <a:ext cx="685800" cy="281354"/>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934200" y="1811215"/>
            <a:ext cx="1371600" cy="119575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781800" y="3780692"/>
            <a:ext cx="1371600" cy="119575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029200" y="2725615"/>
            <a:ext cx="1371600" cy="119575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712536" y="2150568"/>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524000" y="4413738"/>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779296" y="2887272"/>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114800" y="4273061"/>
            <a:ext cx="1371600" cy="119575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Callout 56"/>
          <p:cNvSpPr/>
          <p:nvPr/>
        </p:nvSpPr>
        <p:spPr>
          <a:xfrm>
            <a:off x="381000" y="1459523"/>
            <a:ext cx="2398296" cy="562708"/>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smtClean="0">
                <a:solidFill>
                  <a:schemeClr val="tx1"/>
                </a:solidFill>
              </a:rPr>
              <a:t>Trump makes USA great again</a:t>
            </a:r>
            <a:endParaRPr lang="en-US" sz="1477" dirty="0">
              <a:solidFill>
                <a:schemeClr val="tx1"/>
              </a:solidFill>
            </a:endParaRPr>
          </a:p>
        </p:txBody>
      </p:sp>
      <p:sp>
        <p:nvSpPr>
          <p:cNvPr id="58" name="Oval Callout 57"/>
          <p:cNvSpPr/>
          <p:nvPr/>
        </p:nvSpPr>
        <p:spPr>
          <a:xfrm>
            <a:off x="228600" y="3851031"/>
            <a:ext cx="1981200" cy="562708"/>
          </a:xfrm>
          <a:prstGeom prst="wedgeEllipseCallout">
            <a:avLst>
              <a:gd name="adj1" fmla="val 29100"/>
              <a:gd name="adj2" fmla="val 9100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smtClean="0">
                <a:solidFill>
                  <a:schemeClr val="tx1"/>
                </a:solidFill>
              </a:rPr>
              <a:t>Trump is </a:t>
            </a:r>
            <a:r>
              <a:rPr lang="en-US" sz="1477" dirty="0">
                <a:solidFill>
                  <a:schemeClr val="tx1"/>
                </a:solidFill>
              </a:rPr>
              <a:t>great!</a:t>
            </a:r>
          </a:p>
        </p:txBody>
      </p:sp>
      <p:sp>
        <p:nvSpPr>
          <p:cNvPr id="59" name="Oval Callout 58"/>
          <p:cNvSpPr/>
          <p:nvPr/>
        </p:nvSpPr>
        <p:spPr>
          <a:xfrm>
            <a:off x="2514600" y="2162908"/>
            <a:ext cx="1981200" cy="562708"/>
          </a:xfrm>
          <a:prstGeom prst="wedgeEllipseCallout">
            <a:avLst>
              <a:gd name="adj1" fmla="val 1434"/>
              <a:gd name="adj2" fmla="val 9978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77" dirty="0" smtClean="0">
                <a:solidFill>
                  <a:schemeClr val="tx1"/>
                </a:solidFill>
              </a:rPr>
              <a:t>Trump is </a:t>
            </a:r>
            <a:r>
              <a:rPr lang="en-US" sz="1477" dirty="0">
                <a:solidFill>
                  <a:schemeClr val="tx1"/>
                </a:solidFill>
              </a:rPr>
              <a:t>fantastic</a:t>
            </a:r>
          </a:p>
        </p:txBody>
      </p:sp>
      <p:sp>
        <p:nvSpPr>
          <p:cNvPr id="60" name="Oval Callout 59"/>
          <p:cNvSpPr/>
          <p:nvPr/>
        </p:nvSpPr>
        <p:spPr>
          <a:xfrm>
            <a:off x="4876800" y="1389185"/>
            <a:ext cx="2667000" cy="633046"/>
          </a:xfrm>
          <a:prstGeom prst="wedgeEllipseCallout">
            <a:avLst>
              <a:gd name="adj1" fmla="val 29947"/>
              <a:gd name="adj2" fmla="val 9027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77" dirty="0">
                <a:solidFill>
                  <a:schemeClr val="tx1"/>
                </a:solidFill>
              </a:rPr>
              <a:t>I hate </a:t>
            </a:r>
            <a:r>
              <a:rPr lang="en-US" sz="1477" dirty="0" smtClean="0">
                <a:solidFill>
                  <a:schemeClr val="tx1"/>
                </a:solidFill>
              </a:rPr>
              <a:t>Trump, </a:t>
            </a:r>
            <a:r>
              <a:rPr lang="en-US" sz="1477" dirty="0">
                <a:solidFill>
                  <a:schemeClr val="tx1"/>
                </a:solidFill>
              </a:rPr>
              <a:t>the worst president ever</a:t>
            </a:r>
          </a:p>
        </p:txBody>
      </p:sp>
      <p:sp>
        <p:nvSpPr>
          <p:cNvPr id="61" name="Oval Callout 60"/>
          <p:cNvSpPr/>
          <p:nvPr/>
        </p:nvSpPr>
        <p:spPr>
          <a:xfrm>
            <a:off x="6172200" y="5187462"/>
            <a:ext cx="2209800" cy="633046"/>
          </a:xfrm>
          <a:prstGeom prst="wedgeEllipseCallout">
            <a:avLst>
              <a:gd name="adj1" fmla="val 7391"/>
              <a:gd name="adj2" fmla="val -9880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77" dirty="0">
                <a:solidFill>
                  <a:schemeClr val="tx1"/>
                </a:solidFill>
              </a:rPr>
              <a:t>He cannot be the next president!</a:t>
            </a:r>
          </a:p>
        </p:txBody>
      </p:sp>
      <p:sp>
        <p:nvSpPr>
          <p:cNvPr id="62" name="Oval Callout 61"/>
          <p:cNvSpPr/>
          <p:nvPr/>
        </p:nvSpPr>
        <p:spPr>
          <a:xfrm>
            <a:off x="5181600" y="3991708"/>
            <a:ext cx="1676400" cy="633046"/>
          </a:xfrm>
          <a:prstGeom prst="wedgeEllipseCallout">
            <a:avLst>
              <a:gd name="adj1" fmla="val -10153"/>
              <a:gd name="adj2" fmla="val -8516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77" dirty="0">
                <a:solidFill>
                  <a:schemeClr val="tx1"/>
                </a:solidFill>
              </a:rPr>
              <a:t>No </a:t>
            </a:r>
            <a:r>
              <a:rPr lang="en-US" sz="1477" dirty="0" smtClean="0">
                <a:solidFill>
                  <a:schemeClr val="tx1"/>
                </a:solidFill>
              </a:rPr>
              <a:t>Trump in </a:t>
            </a:r>
            <a:r>
              <a:rPr lang="en-US" sz="1477" dirty="0">
                <a:solidFill>
                  <a:schemeClr val="tx1"/>
                </a:solidFill>
              </a:rPr>
              <a:t>2012!</a:t>
            </a:r>
          </a:p>
        </p:txBody>
      </p:sp>
      <p:sp>
        <p:nvSpPr>
          <p:cNvPr id="63" name="Oval 62"/>
          <p:cNvSpPr/>
          <p:nvPr/>
        </p:nvSpPr>
        <p:spPr>
          <a:xfrm>
            <a:off x="2514600" y="5890846"/>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895600" y="5820508"/>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65" name="Oval 64"/>
          <p:cNvSpPr/>
          <p:nvPr/>
        </p:nvSpPr>
        <p:spPr>
          <a:xfrm>
            <a:off x="4038600" y="5890846"/>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419600" y="5820508"/>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spTree>
    <p:extLst>
      <p:ext uri="{BB962C8B-B14F-4D97-AF65-F5344CB8AC3E}">
        <p14:creationId xmlns:p14="http://schemas.microsoft.com/office/powerpoint/2010/main" val="1541098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linds(horizontal)">
                                      <p:cBhvr>
                                        <p:cTn id="18" dur="500"/>
                                        <p:tgtEl>
                                          <p:spTgt spid="54"/>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linds(horizontal)">
                                      <p:cBhvr>
                                        <p:cTn id="25" dur="500"/>
                                        <p:tgtEl>
                                          <p:spTgt spid="52"/>
                                        </p:tgtEl>
                                      </p:cBhvr>
                                    </p:animEffect>
                                  </p:child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blinds(horizontal)">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7" grpId="0" animBg="1"/>
      <p:bldP spid="50" grpId="0" animBg="1"/>
      <p:bldP spid="52" grpId="0" animBg="1"/>
      <p:bldP spid="54" grpId="0" animBg="1"/>
      <p:bldP spid="55" grpId="0" animBg="1"/>
      <p:bldP spid="57" grpId="0" animBg="1"/>
      <p:bldP spid="58" grpId="0" animBg="1"/>
      <p:bldP spid="59" grpId="0" animBg="1"/>
      <p:bldP spid="60" grpId="0" animBg="1"/>
      <p:bldP spid="61"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Interaction: Influence</a:t>
            </a:r>
            <a:endParaRPr lang="en-US" dirty="0"/>
          </a:p>
        </p:txBody>
      </p:sp>
      <p:sp>
        <p:nvSpPr>
          <p:cNvPr id="3" name="Content Placeholder 2"/>
          <p:cNvSpPr>
            <a:spLocks noGrp="1"/>
          </p:cNvSpPr>
          <p:nvPr>
            <p:ph idx="1"/>
          </p:nvPr>
        </p:nvSpPr>
        <p:spPr/>
        <p:txBody>
          <a:bodyPr/>
          <a:lstStyle/>
          <a:p>
            <a:r>
              <a:rPr lang="en-US" sz="2585" dirty="0">
                <a:solidFill>
                  <a:srgbClr val="800000"/>
                </a:solidFill>
              </a:rPr>
              <a:t>Case 1: </a:t>
            </a:r>
            <a:r>
              <a:rPr lang="en-US" sz="2215" dirty="0"/>
              <a:t>Social influence and political mobilization</a:t>
            </a:r>
            <a:r>
              <a:rPr lang="en-US" sz="2215" baseline="30000" dirty="0"/>
              <a:t>[1]</a:t>
            </a:r>
          </a:p>
          <a:p>
            <a:pPr lvl="1"/>
            <a:r>
              <a:rPr lang="en-US" sz="2215" dirty="0"/>
              <a:t>Will online political mobilization really work?</a:t>
            </a:r>
          </a:p>
        </p:txBody>
      </p:sp>
      <p:sp>
        <p:nvSpPr>
          <p:cNvPr id="4"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100" kern="0" dirty="0">
                <a:latin typeface="+mn-lt"/>
                <a:ea typeface="+mn-ea"/>
              </a:rPr>
              <a:t>[1] R. M. Bond, C. J. </a:t>
            </a:r>
            <a:r>
              <a:rPr lang="en-US" altLang="zh-CN" sz="1100" kern="0" dirty="0" err="1">
                <a:latin typeface="+mn-lt"/>
                <a:ea typeface="+mn-ea"/>
              </a:rPr>
              <a:t>Fariss</a:t>
            </a:r>
            <a:r>
              <a:rPr lang="en-US" altLang="zh-CN" sz="1100" kern="0" dirty="0">
                <a:latin typeface="+mn-lt"/>
                <a:ea typeface="+mn-ea"/>
              </a:rPr>
              <a:t>, J. J. Jones, A. D. I. Kramer, C. Marlow, J. E. Settle and J. H. Fowler. A 61-million-person experiment in social influence and political mobilization. Nature, 489:295-298, 2012.</a:t>
            </a:r>
            <a:endParaRPr lang="zh-CN" altLang="en-US" sz="1100" kern="0" dirty="0">
              <a:latin typeface="+mn-lt"/>
              <a:ea typeface="+mn-ea"/>
            </a:endParaRPr>
          </a:p>
        </p:txBody>
      </p:sp>
      <p:pic>
        <p:nvPicPr>
          <p:cNvPr id="8" name="Picture 7" descr="Screen Shot 2012-12-31 at 10.24.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625772"/>
            <a:ext cx="3657600" cy="3054059"/>
          </a:xfrm>
          <a:prstGeom prst="rect">
            <a:avLst/>
          </a:prstGeom>
        </p:spPr>
      </p:pic>
      <p:sp>
        <p:nvSpPr>
          <p:cNvPr id="9" name="Rectangle 8"/>
          <p:cNvSpPr/>
          <p:nvPr/>
        </p:nvSpPr>
        <p:spPr>
          <a:xfrm>
            <a:off x="381000" y="2625772"/>
            <a:ext cx="4724400" cy="302455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9692" tIns="172800" rtlCol="0" anchor="t"/>
          <a:lstStyle/>
          <a:p>
            <a:r>
              <a:rPr lang="en-US" sz="1846" b="1" dirty="0">
                <a:solidFill>
                  <a:srgbClr val="800000"/>
                </a:solidFill>
              </a:rPr>
              <a:t>A controlled trial </a:t>
            </a:r>
            <a:r>
              <a:rPr lang="en-US" dirty="0" smtClean="0">
                <a:solidFill>
                  <a:srgbClr val="0000CC"/>
                </a:solidFill>
              </a:rPr>
              <a:t>(with 61M users on FB)</a:t>
            </a:r>
            <a:endParaRPr lang="en-US" sz="1846" dirty="0">
              <a:solidFill>
                <a:srgbClr val="0000CC"/>
              </a:solidFill>
            </a:endParaRPr>
          </a:p>
          <a:p>
            <a:pPr marL="263776" indent="-263776">
              <a:spcBef>
                <a:spcPts val="1108"/>
              </a:spcBef>
              <a:buFontTx/>
              <a:buChar char="-"/>
            </a:pPr>
            <a:r>
              <a:rPr lang="en-US" dirty="0" smtClean="0">
                <a:solidFill>
                  <a:srgbClr val="0000CC"/>
                </a:solidFill>
              </a:rPr>
              <a:t>Social </a:t>
            </a:r>
            <a:r>
              <a:rPr lang="en-US" dirty="0" err="1" smtClean="0">
                <a:solidFill>
                  <a:srgbClr val="0000CC"/>
                </a:solidFill>
              </a:rPr>
              <a:t>msg</a:t>
            </a:r>
            <a:r>
              <a:rPr lang="en-US" dirty="0" smtClean="0">
                <a:solidFill>
                  <a:srgbClr val="0000CC"/>
                </a:solidFill>
              </a:rPr>
              <a:t> group: </a:t>
            </a:r>
            <a:r>
              <a:rPr lang="en-US" dirty="0" smtClean="0">
                <a:solidFill>
                  <a:schemeClr val="tx1"/>
                </a:solidFill>
              </a:rPr>
              <a:t>was shown with </a:t>
            </a:r>
            <a:r>
              <a:rPr lang="en-US" dirty="0" err="1" smtClean="0">
                <a:solidFill>
                  <a:schemeClr val="tx1"/>
                </a:solidFill>
              </a:rPr>
              <a:t>msg</a:t>
            </a:r>
            <a:r>
              <a:rPr lang="en-US" dirty="0" smtClean="0">
                <a:solidFill>
                  <a:schemeClr val="tx1"/>
                </a:solidFill>
              </a:rPr>
              <a:t> that indicates one’s friends who have made the votes.</a:t>
            </a:r>
          </a:p>
          <a:p>
            <a:pPr marL="263776" indent="-263776">
              <a:spcBef>
                <a:spcPts val="1108"/>
              </a:spcBef>
              <a:buFontTx/>
              <a:buChar char="-"/>
            </a:pPr>
            <a:r>
              <a:rPr lang="en-US" dirty="0" smtClean="0">
                <a:solidFill>
                  <a:srgbClr val="0000CC"/>
                </a:solidFill>
              </a:rPr>
              <a:t>Informational </a:t>
            </a:r>
            <a:r>
              <a:rPr lang="en-US" dirty="0" err="1" smtClean="0">
                <a:solidFill>
                  <a:srgbClr val="0000CC"/>
                </a:solidFill>
              </a:rPr>
              <a:t>msg</a:t>
            </a:r>
            <a:r>
              <a:rPr lang="en-US" dirty="0" smtClean="0">
                <a:solidFill>
                  <a:srgbClr val="0000CC"/>
                </a:solidFill>
              </a:rPr>
              <a:t> group: </a:t>
            </a:r>
            <a:r>
              <a:rPr lang="en-US" dirty="0" smtClean="0">
                <a:solidFill>
                  <a:srgbClr val="000000"/>
                </a:solidFill>
              </a:rPr>
              <a:t>was shown with </a:t>
            </a:r>
            <a:r>
              <a:rPr lang="en-US" dirty="0" err="1" smtClean="0">
                <a:solidFill>
                  <a:srgbClr val="000000"/>
                </a:solidFill>
              </a:rPr>
              <a:t>msg</a:t>
            </a:r>
            <a:r>
              <a:rPr lang="en-US" dirty="0" smtClean="0">
                <a:solidFill>
                  <a:srgbClr val="000000"/>
                </a:solidFill>
              </a:rPr>
              <a:t> that indicates how many other.</a:t>
            </a:r>
          </a:p>
          <a:p>
            <a:pPr marL="263776" indent="-263776">
              <a:spcBef>
                <a:spcPts val="1108"/>
              </a:spcBef>
              <a:buFontTx/>
              <a:buChar char="-"/>
            </a:pPr>
            <a:r>
              <a:rPr lang="en-US" dirty="0" smtClean="0">
                <a:solidFill>
                  <a:srgbClr val="0000CC"/>
                </a:solidFill>
              </a:rPr>
              <a:t>Control group: </a:t>
            </a:r>
            <a:r>
              <a:rPr lang="en-US" dirty="0" smtClean="0">
                <a:solidFill>
                  <a:srgbClr val="000000"/>
                </a:solidFill>
              </a:rPr>
              <a:t>did not receive any msg.</a:t>
            </a:r>
          </a:p>
          <a:p>
            <a:pPr marL="263776" indent="-263776">
              <a:buFontTx/>
              <a:buChar char="-"/>
            </a:pPr>
            <a:endParaRPr lang="en-US" dirty="0" smtClean="0">
              <a:solidFill>
                <a:srgbClr val="0000CC"/>
              </a:solidFill>
            </a:endParaRPr>
          </a:p>
          <a:p>
            <a:endParaRPr lang="en-US" dirty="0">
              <a:solidFill>
                <a:srgbClr val="0000CC"/>
              </a:solidFill>
            </a:endParaRPr>
          </a:p>
        </p:txBody>
      </p:sp>
      <p:sp>
        <p:nvSpPr>
          <p:cNvPr id="10" name="Rectangle 9"/>
          <p:cNvSpPr/>
          <p:nvPr/>
        </p:nvSpPr>
        <p:spPr>
          <a:xfrm>
            <a:off x="6198119" y="3457872"/>
            <a:ext cx="533400" cy="211015"/>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98132" y="3188480"/>
            <a:ext cx="1345683" cy="211015"/>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505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23" dirty="0" smtClean="0"/>
              <a:t>Social </a:t>
            </a:r>
            <a:r>
              <a:rPr lang="en-US" sz="3323" dirty="0"/>
              <a:t>Influence and Political Mobilization</a:t>
            </a:r>
          </a:p>
        </p:txBody>
      </p:sp>
      <p:pic>
        <p:nvPicPr>
          <p:cNvPr id="4" name="Picture 3" descr="Screen Shot 2012-12-31 at 10.2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233254"/>
            <a:ext cx="3886200" cy="3339606"/>
          </a:xfrm>
          <a:prstGeom prst="rect">
            <a:avLst/>
          </a:prstGeom>
        </p:spPr>
      </p:pic>
      <p:sp>
        <p:nvSpPr>
          <p:cNvPr id="6" name="Rectangle 5"/>
          <p:cNvSpPr/>
          <p:nvPr/>
        </p:nvSpPr>
        <p:spPr>
          <a:xfrm>
            <a:off x="457200" y="1459523"/>
            <a:ext cx="3429000" cy="1828800"/>
          </a:xfrm>
          <a:prstGeom prst="rect">
            <a:avLst/>
          </a:prstGeom>
          <a:solidFill>
            <a:srgbClr val="FFFFFF"/>
          </a:solidFill>
          <a:ln>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000000"/>
                </a:solidFill>
              </a:rPr>
              <a:t>Social </a:t>
            </a:r>
            <a:r>
              <a:rPr lang="en-US" sz="1846" dirty="0" err="1">
                <a:solidFill>
                  <a:srgbClr val="000000"/>
                </a:solidFill>
              </a:rPr>
              <a:t>msg</a:t>
            </a:r>
            <a:r>
              <a:rPr lang="en-US" sz="1846" dirty="0">
                <a:solidFill>
                  <a:srgbClr val="000000"/>
                </a:solidFill>
              </a:rPr>
              <a:t> group </a:t>
            </a:r>
            <a:r>
              <a:rPr lang="en-US" sz="1846" dirty="0" err="1">
                <a:solidFill>
                  <a:srgbClr val="0000CC"/>
                </a:solidFill>
              </a:rPr>
              <a:t>v.s</a:t>
            </a:r>
            <a:r>
              <a:rPr lang="en-US" sz="1846" dirty="0">
                <a:solidFill>
                  <a:srgbClr val="0000CC"/>
                </a:solidFill>
              </a:rPr>
              <a:t>.</a:t>
            </a:r>
            <a:r>
              <a:rPr lang="en-US" sz="1846" dirty="0">
                <a:solidFill>
                  <a:srgbClr val="000000"/>
                </a:solidFill>
              </a:rPr>
              <a:t> </a:t>
            </a:r>
            <a:br>
              <a:rPr lang="en-US" sz="1846" dirty="0">
                <a:solidFill>
                  <a:srgbClr val="000000"/>
                </a:solidFill>
              </a:rPr>
            </a:br>
            <a:r>
              <a:rPr lang="en-US" sz="1846" dirty="0">
                <a:solidFill>
                  <a:srgbClr val="000000"/>
                </a:solidFill>
              </a:rPr>
              <a:t>Info </a:t>
            </a:r>
            <a:r>
              <a:rPr lang="en-US" sz="1846" dirty="0" err="1">
                <a:solidFill>
                  <a:srgbClr val="000000"/>
                </a:solidFill>
              </a:rPr>
              <a:t>msg</a:t>
            </a:r>
            <a:r>
              <a:rPr lang="en-US" sz="1846" dirty="0">
                <a:solidFill>
                  <a:srgbClr val="000000"/>
                </a:solidFill>
              </a:rPr>
              <a:t> group</a:t>
            </a:r>
          </a:p>
          <a:p>
            <a:pPr algn="ctr"/>
            <a:endParaRPr lang="en-US" dirty="0">
              <a:solidFill>
                <a:srgbClr val="000000"/>
              </a:solidFill>
            </a:endParaRPr>
          </a:p>
          <a:p>
            <a:pPr algn="ctr"/>
            <a:r>
              <a:rPr lang="en-US" b="1" dirty="0" smtClean="0">
                <a:solidFill>
                  <a:srgbClr val="000000"/>
                </a:solidFill>
              </a:rPr>
              <a:t>Result: </a:t>
            </a:r>
            <a:r>
              <a:rPr lang="en-US" dirty="0" smtClean="0">
                <a:solidFill>
                  <a:srgbClr val="000000"/>
                </a:solidFill>
              </a:rPr>
              <a:t>The former were 2.08% (</a:t>
            </a:r>
            <a:r>
              <a:rPr lang="en-US" i="1" dirty="0" smtClean="0">
                <a:solidFill>
                  <a:srgbClr val="000000"/>
                </a:solidFill>
              </a:rPr>
              <a:t>t</a:t>
            </a:r>
            <a:r>
              <a:rPr lang="en-US" dirty="0" smtClean="0">
                <a:solidFill>
                  <a:srgbClr val="000000"/>
                </a:solidFill>
              </a:rPr>
              <a:t>-test, </a:t>
            </a:r>
            <a:r>
              <a:rPr lang="en-US" i="1" dirty="0" smtClean="0">
                <a:solidFill>
                  <a:srgbClr val="000000"/>
                </a:solidFill>
              </a:rPr>
              <a:t>P</a:t>
            </a:r>
            <a:r>
              <a:rPr lang="en-US" dirty="0" smtClean="0">
                <a:solidFill>
                  <a:srgbClr val="000000"/>
                </a:solidFill>
              </a:rPr>
              <a:t>&lt;0.01) more likely to click on the “I Voted” button</a:t>
            </a:r>
            <a:endParaRPr lang="en-US" dirty="0">
              <a:solidFill>
                <a:srgbClr val="000000"/>
              </a:solidFill>
            </a:endParaRPr>
          </a:p>
        </p:txBody>
      </p:sp>
      <p:cxnSp>
        <p:nvCxnSpPr>
          <p:cNvPr id="8" name="Straight Arrow Connector 7"/>
          <p:cNvCxnSpPr>
            <a:stCxn id="6" idx="3"/>
          </p:cNvCxnSpPr>
          <p:nvPr/>
        </p:nvCxnSpPr>
        <p:spPr>
          <a:xfrm>
            <a:off x="3886200" y="2373923"/>
            <a:ext cx="1219200" cy="281354"/>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3921369"/>
            <a:ext cx="3429000" cy="2039815"/>
          </a:xfrm>
          <a:prstGeom prst="rect">
            <a:avLst/>
          </a:prstGeom>
          <a:solidFill>
            <a:srgbClr val="FFFFFF"/>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000000"/>
                </a:solidFill>
              </a:rPr>
              <a:t>Social </a:t>
            </a:r>
            <a:r>
              <a:rPr lang="en-US" sz="1846" dirty="0" err="1">
                <a:solidFill>
                  <a:srgbClr val="000000"/>
                </a:solidFill>
              </a:rPr>
              <a:t>msg</a:t>
            </a:r>
            <a:r>
              <a:rPr lang="en-US" sz="1846" dirty="0">
                <a:solidFill>
                  <a:srgbClr val="000000"/>
                </a:solidFill>
              </a:rPr>
              <a:t> group </a:t>
            </a:r>
            <a:r>
              <a:rPr lang="en-US" sz="1846" dirty="0" err="1">
                <a:solidFill>
                  <a:srgbClr val="800000"/>
                </a:solidFill>
              </a:rPr>
              <a:t>v.s</a:t>
            </a:r>
            <a:r>
              <a:rPr lang="en-US" sz="1846" dirty="0">
                <a:solidFill>
                  <a:srgbClr val="800000"/>
                </a:solidFill>
              </a:rPr>
              <a:t>.</a:t>
            </a:r>
            <a:r>
              <a:rPr lang="en-US" sz="1846" dirty="0">
                <a:solidFill>
                  <a:srgbClr val="000000"/>
                </a:solidFill>
              </a:rPr>
              <a:t> </a:t>
            </a:r>
            <a:br>
              <a:rPr lang="en-US" sz="1846" dirty="0">
                <a:solidFill>
                  <a:srgbClr val="000000"/>
                </a:solidFill>
              </a:rPr>
            </a:br>
            <a:r>
              <a:rPr lang="en-US" sz="1846" dirty="0">
                <a:solidFill>
                  <a:srgbClr val="000000"/>
                </a:solidFill>
              </a:rPr>
              <a:t>Control group</a:t>
            </a:r>
          </a:p>
          <a:p>
            <a:pPr algn="ctr"/>
            <a:endParaRPr lang="en-US" dirty="0" smtClean="0">
              <a:solidFill>
                <a:srgbClr val="000000"/>
              </a:solidFill>
            </a:endParaRPr>
          </a:p>
          <a:p>
            <a:pPr algn="ctr"/>
            <a:r>
              <a:rPr lang="en-US" b="1" dirty="0" smtClean="0">
                <a:solidFill>
                  <a:srgbClr val="000000"/>
                </a:solidFill>
              </a:rPr>
              <a:t>Result:</a:t>
            </a:r>
            <a:r>
              <a:rPr lang="en-US" dirty="0" smtClean="0">
                <a:solidFill>
                  <a:srgbClr val="000000"/>
                </a:solidFill>
              </a:rPr>
              <a:t> The former were 0.39% (</a:t>
            </a:r>
            <a:r>
              <a:rPr lang="en-US" i="1" dirty="0" smtClean="0">
                <a:solidFill>
                  <a:srgbClr val="000000"/>
                </a:solidFill>
              </a:rPr>
              <a:t>t</a:t>
            </a:r>
            <a:r>
              <a:rPr lang="en-US" dirty="0" smtClean="0">
                <a:solidFill>
                  <a:srgbClr val="000000"/>
                </a:solidFill>
              </a:rPr>
              <a:t>-test, </a:t>
            </a:r>
            <a:r>
              <a:rPr lang="en-US" i="1" dirty="0" smtClean="0">
                <a:solidFill>
                  <a:srgbClr val="000000"/>
                </a:solidFill>
              </a:rPr>
              <a:t>P</a:t>
            </a:r>
            <a:r>
              <a:rPr lang="en-US" dirty="0" smtClean="0">
                <a:solidFill>
                  <a:srgbClr val="000000"/>
                </a:solidFill>
              </a:rPr>
              <a:t>=0.02) more likely to </a:t>
            </a:r>
            <a:r>
              <a:rPr lang="en-US" b="1" dirty="0" smtClean="0">
                <a:solidFill>
                  <a:srgbClr val="000000"/>
                </a:solidFill>
              </a:rPr>
              <a:t>actually vote </a:t>
            </a:r>
            <a:r>
              <a:rPr lang="en-US" dirty="0" smtClean="0">
                <a:solidFill>
                  <a:srgbClr val="000000"/>
                </a:solidFill>
              </a:rPr>
              <a:t>(via examination of public voting records)</a:t>
            </a:r>
            <a:endParaRPr lang="en-US" dirty="0">
              <a:solidFill>
                <a:srgbClr val="000000"/>
              </a:solidFill>
            </a:endParaRPr>
          </a:p>
        </p:txBody>
      </p:sp>
      <p:cxnSp>
        <p:nvCxnSpPr>
          <p:cNvPr id="12" name="Straight Arrow Connector 11"/>
          <p:cNvCxnSpPr>
            <a:stCxn id="11" idx="3"/>
          </p:cNvCxnSpPr>
          <p:nvPr/>
        </p:nvCxnSpPr>
        <p:spPr>
          <a:xfrm flipV="1">
            <a:off x="3886200" y="4765431"/>
            <a:ext cx="3200400" cy="175846"/>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40"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100" kern="0" dirty="0">
                <a:latin typeface="+mn-lt"/>
                <a:ea typeface="+mn-ea"/>
              </a:rPr>
              <a:t>[1] R. M. Bond, C. J. </a:t>
            </a:r>
            <a:r>
              <a:rPr lang="en-US" altLang="zh-CN" sz="1100" kern="0" dirty="0" err="1">
                <a:latin typeface="+mn-lt"/>
                <a:ea typeface="+mn-ea"/>
              </a:rPr>
              <a:t>Fariss</a:t>
            </a:r>
            <a:r>
              <a:rPr lang="en-US" altLang="zh-CN" sz="1100" kern="0" dirty="0">
                <a:latin typeface="+mn-lt"/>
                <a:ea typeface="+mn-ea"/>
              </a:rPr>
              <a:t>, J. J. Jones, A. D. I. Kramer, C. Marlow, J. E. Settle and J. H. Fowler. A 61-million-person experiment in social influence and political mobilization. Nature, 489:295-298, 2012.</a:t>
            </a:r>
            <a:endParaRPr lang="zh-CN" altLang="en-US" sz="1100" kern="0" dirty="0">
              <a:latin typeface="+mn-lt"/>
              <a:ea typeface="+mn-ea"/>
            </a:endParaRPr>
          </a:p>
        </p:txBody>
      </p:sp>
    </p:spTree>
    <p:extLst>
      <p:ext uri="{BB962C8B-B14F-4D97-AF65-F5344CB8AC3E}">
        <p14:creationId xmlns:p14="http://schemas.microsoft.com/office/powerpoint/2010/main" val="16493289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2" y="259374"/>
            <a:ext cx="9174772" cy="731226"/>
          </a:xfrm>
        </p:spPr>
        <p:txBody>
          <a:bodyPr/>
          <a:lstStyle/>
          <a:p>
            <a:r>
              <a:rPr lang="en-US" sz="3600" dirty="0" smtClean="0"/>
              <a:t>Social Influence Analysis: not just testing</a:t>
            </a:r>
            <a:endParaRPr lang="en-US" sz="3600" dirty="0"/>
          </a:p>
        </p:txBody>
      </p:sp>
      <p:grpSp>
        <p:nvGrpSpPr>
          <p:cNvPr id="3" name="Group 2"/>
          <p:cNvGrpSpPr/>
          <p:nvPr/>
        </p:nvGrpSpPr>
        <p:grpSpPr>
          <a:xfrm>
            <a:off x="1125415" y="2584939"/>
            <a:ext cx="6260123" cy="3407432"/>
            <a:chOff x="596150" y="1295406"/>
            <a:chExt cx="8624053" cy="4953000"/>
          </a:xfrm>
        </p:grpSpPr>
        <p:pic>
          <p:nvPicPr>
            <p:cNvPr id="14" name="Picture 1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570" y="1782440"/>
              <a:ext cx="1251351" cy="1148522"/>
            </a:xfrm>
            <a:prstGeom prst="rect">
              <a:avLst/>
            </a:prstGeom>
          </p:spPr>
        </p:pic>
        <p:pic>
          <p:nvPicPr>
            <p:cNvPr id="4" name="Picture 3"/>
            <p:cNvPicPr>
              <a:picLocks noChangeAspect="1"/>
            </p:cNvPicPr>
            <p:nvPr/>
          </p:nvPicPr>
          <p:blipFill>
            <a:blip r:embed="rId4"/>
            <a:stretch>
              <a:fillRect/>
            </a:stretch>
          </p:blipFill>
          <p:spPr>
            <a:xfrm>
              <a:off x="1528988" y="2013232"/>
              <a:ext cx="1271776" cy="1186957"/>
            </a:xfrm>
            <a:prstGeom prst="rect">
              <a:avLst/>
            </a:prstGeom>
          </p:spPr>
        </p:pic>
        <p:pic>
          <p:nvPicPr>
            <p:cNvPr id="5" name="Picture 4"/>
            <p:cNvPicPr>
              <a:picLocks noChangeAspect="1"/>
            </p:cNvPicPr>
            <p:nvPr/>
          </p:nvPicPr>
          <p:blipFill>
            <a:blip r:embed="rId5"/>
            <a:stretch>
              <a:fillRect/>
            </a:stretch>
          </p:blipFill>
          <p:spPr>
            <a:xfrm>
              <a:off x="4990032" y="4166710"/>
              <a:ext cx="1271776" cy="1186957"/>
            </a:xfrm>
            <a:prstGeom prst="rect">
              <a:avLst/>
            </a:prstGeom>
          </p:spPr>
        </p:pic>
        <p:pic>
          <p:nvPicPr>
            <p:cNvPr id="6" name="Picture 5"/>
            <p:cNvPicPr>
              <a:picLocks noChangeAspect="1"/>
            </p:cNvPicPr>
            <p:nvPr/>
          </p:nvPicPr>
          <p:blipFill>
            <a:blip r:embed="rId6"/>
            <a:stretch>
              <a:fillRect/>
            </a:stretch>
          </p:blipFill>
          <p:spPr>
            <a:xfrm>
              <a:off x="3605613" y="2802841"/>
              <a:ext cx="1271776" cy="1186957"/>
            </a:xfrm>
            <a:prstGeom prst="rect">
              <a:avLst/>
            </a:prstGeom>
          </p:spPr>
        </p:pic>
        <p:pic>
          <p:nvPicPr>
            <p:cNvPr id="7" name="Picture 6"/>
            <p:cNvPicPr>
              <a:picLocks noChangeAspect="1"/>
            </p:cNvPicPr>
            <p:nvPr/>
          </p:nvPicPr>
          <p:blipFill>
            <a:blip r:embed="rId7"/>
            <a:stretch>
              <a:fillRect/>
            </a:stretch>
          </p:blipFill>
          <p:spPr>
            <a:xfrm>
              <a:off x="2375019" y="4382058"/>
              <a:ext cx="1271776" cy="1186957"/>
            </a:xfrm>
            <a:prstGeom prst="rect">
              <a:avLst/>
            </a:prstGeom>
          </p:spPr>
        </p:pic>
        <p:pic>
          <p:nvPicPr>
            <p:cNvPr id="9" name="Picture 8"/>
            <p:cNvPicPr>
              <a:picLocks noChangeAspect="1"/>
            </p:cNvPicPr>
            <p:nvPr/>
          </p:nvPicPr>
          <p:blipFill>
            <a:blip r:embed="rId8"/>
            <a:stretch>
              <a:fillRect/>
            </a:stretch>
          </p:blipFill>
          <p:spPr>
            <a:xfrm>
              <a:off x="5912980" y="2587493"/>
              <a:ext cx="1271776" cy="1186957"/>
            </a:xfrm>
            <a:prstGeom prst="rect">
              <a:avLst/>
            </a:prstGeom>
          </p:spPr>
        </p:pic>
        <p:pic>
          <p:nvPicPr>
            <p:cNvPr id="10" name="Picture 9"/>
            <p:cNvPicPr>
              <a:picLocks noChangeAspect="1"/>
            </p:cNvPicPr>
            <p:nvPr/>
          </p:nvPicPr>
          <p:blipFill>
            <a:blip r:embed="rId9"/>
            <a:stretch>
              <a:fillRect/>
            </a:stretch>
          </p:blipFill>
          <p:spPr>
            <a:xfrm>
              <a:off x="7681957" y="3736015"/>
              <a:ext cx="1271776" cy="1186957"/>
            </a:xfrm>
            <a:prstGeom prst="rect">
              <a:avLst/>
            </a:prstGeom>
          </p:spPr>
        </p:pic>
        <p:cxnSp>
          <p:nvCxnSpPr>
            <p:cNvPr id="12" name="Straight Connector 11"/>
            <p:cNvCxnSpPr>
              <a:stCxn id="42" idx="4"/>
              <a:endCxn id="10" idx="0"/>
            </p:cNvCxnSpPr>
            <p:nvPr/>
          </p:nvCxnSpPr>
          <p:spPr>
            <a:xfrm flipH="1">
              <a:off x="8317848" y="2946406"/>
              <a:ext cx="133234" cy="789609"/>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7184756" y="2731058"/>
              <a:ext cx="651028" cy="449913"/>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5" idx="6"/>
            </p:cNvCxnSpPr>
            <p:nvPr/>
          </p:nvCxnSpPr>
          <p:spPr>
            <a:xfrm flipH="1">
              <a:off x="6297548" y="4525617"/>
              <a:ext cx="1307508" cy="323022"/>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836503" y="2946400"/>
              <a:ext cx="692210" cy="287130"/>
            </a:xfrm>
            <a:prstGeom prst="line">
              <a:avLst/>
            </a:prstGeom>
            <a:ln w="38100" cmpd="sng">
              <a:solidFill>
                <a:srgbClr val="0000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3"/>
            </p:cNvCxnSpPr>
            <p:nvPr/>
          </p:nvCxnSpPr>
          <p:spPr>
            <a:xfrm flipH="1">
              <a:off x="5759156" y="3700868"/>
              <a:ext cx="279654" cy="537623"/>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05479" y="3951357"/>
              <a:ext cx="461474" cy="502478"/>
            </a:xfrm>
            <a:prstGeom prst="line">
              <a:avLst/>
            </a:prstGeom>
            <a:ln w="38100" cmpd="sng">
              <a:solidFill>
                <a:srgbClr val="0000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297967" y="3951357"/>
              <a:ext cx="461473" cy="430696"/>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1197" y="3305316"/>
              <a:ext cx="538385" cy="1076739"/>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66660" y="3664226"/>
              <a:ext cx="692209" cy="287130"/>
            </a:xfrm>
            <a:prstGeom prst="line">
              <a:avLst/>
            </a:prstGeom>
            <a:ln w="38100" cmpd="sng">
              <a:solidFill>
                <a:srgbClr val="0000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758873" y="1726096"/>
              <a:ext cx="1384419" cy="122030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46" name="Oval 45"/>
            <p:cNvSpPr/>
            <p:nvPr/>
          </p:nvSpPr>
          <p:spPr>
            <a:xfrm>
              <a:off x="7605048" y="3736009"/>
              <a:ext cx="1384419" cy="122030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47" name="Oval 46"/>
            <p:cNvSpPr/>
            <p:nvPr/>
          </p:nvSpPr>
          <p:spPr>
            <a:xfrm>
              <a:off x="5836069" y="2659270"/>
              <a:ext cx="1384419" cy="122030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50" name="Oval 49"/>
            <p:cNvSpPr/>
            <p:nvPr/>
          </p:nvSpPr>
          <p:spPr>
            <a:xfrm>
              <a:off x="1479062" y="2072416"/>
              <a:ext cx="1384419" cy="122030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52" name="Oval 51"/>
            <p:cNvSpPr/>
            <p:nvPr/>
          </p:nvSpPr>
          <p:spPr>
            <a:xfrm>
              <a:off x="2298110" y="4382052"/>
              <a:ext cx="1384419" cy="122030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54" name="Oval 53"/>
            <p:cNvSpPr/>
            <p:nvPr/>
          </p:nvSpPr>
          <p:spPr>
            <a:xfrm>
              <a:off x="3565137" y="2824245"/>
              <a:ext cx="1384419" cy="122030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55" name="Oval 54"/>
            <p:cNvSpPr/>
            <p:nvPr/>
          </p:nvSpPr>
          <p:spPr>
            <a:xfrm>
              <a:off x="4913123" y="4238487"/>
              <a:ext cx="1384419" cy="1220304"/>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57" name="Oval Callout 56"/>
            <p:cNvSpPr/>
            <p:nvPr/>
          </p:nvSpPr>
          <p:spPr>
            <a:xfrm>
              <a:off x="1145246" y="1367189"/>
              <a:ext cx="2614193" cy="574261"/>
            </a:xfrm>
            <a:prstGeom prst="wedgeEllipseCallout">
              <a:avLst>
                <a:gd name="adj1" fmla="val -8687"/>
                <a:gd name="adj2" fmla="val 8004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Trump makes USA great again</a:t>
              </a:r>
              <a:endParaRPr lang="en-US" sz="1200" dirty="0">
                <a:solidFill>
                  <a:schemeClr val="tx1"/>
                </a:solidFill>
              </a:endParaRPr>
            </a:p>
          </p:txBody>
        </p:sp>
        <p:sp>
          <p:nvSpPr>
            <p:cNvPr id="58" name="Oval Callout 57"/>
            <p:cNvSpPr/>
            <p:nvPr/>
          </p:nvSpPr>
          <p:spPr>
            <a:xfrm>
              <a:off x="596150" y="4235034"/>
              <a:ext cx="1999716" cy="574260"/>
            </a:xfrm>
            <a:prstGeom prst="wedgeEllipseCallout">
              <a:avLst>
                <a:gd name="adj1" fmla="val 55185"/>
                <a:gd name="adj2" fmla="val 35139"/>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Trump </a:t>
              </a:r>
              <a:r>
                <a:rPr lang="en-US" sz="1108" dirty="0" smtClean="0">
                  <a:solidFill>
                    <a:schemeClr val="tx1"/>
                  </a:solidFill>
                </a:rPr>
                <a:t>is </a:t>
              </a:r>
              <a:r>
                <a:rPr lang="en-US" sz="1108" dirty="0">
                  <a:solidFill>
                    <a:schemeClr val="tx1"/>
                  </a:solidFill>
                </a:rPr>
                <a:t>great!</a:t>
              </a:r>
            </a:p>
          </p:txBody>
        </p:sp>
        <p:sp>
          <p:nvSpPr>
            <p:cNvPr id="59" name="Oval Callout 58"/>
            <p:cNvSpPr/>
            <p:nvPr/>
          </p:nvSpPr>
          <p:spPr>
            <a:xfrm>
              <a:off x="3297964" y="2085015"/>
              <a:ext cx="1999716" cy="574261"/>
            </a:xfrm>
            <a:prstGeom prst="wedgeEllipseCallout">
              <a:avLst>
                <a:gd name="adj1" fmla="val 1434"/>
                <a:gd name="adj2" fmla="val 9978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Trump </a:t>
              </a:r>
              <a:r>
                <a:rPr lang="en-US" sz="1108" dirty="0" smtClean="0">
                  <a:solidFill>
                    <a:schemeClr val="tx1"/>
                  </a:solidFill>
                </a:rPr>
                <a:t>is </a:t>
              </a:r>
              <a:r>
                <a:rPr lang="en-US" sz="1108" dirty="0">
                  <a:solidFill>
                    <a:schemeClr val="tx1"/>
                  </a:solidFill>
                </a:rPr>
                <a:t>fantastic</a:t>
              </a:r>
            </a:p>
          </p:txBody>
        </p:sp>
        <p:sp>
          <p:nvSpPr>
            <p:cNvPr id="60" name="Oval Callout 59"/>
            <p:cNvSpPr/>
            <p:nvPr/>
          </p:nvSpPr>
          <p:spPr>
            <a:xfrm>
              <a:off x="5682244" y="1295406"/>
              <a:ext cx="2691925" cy="646043"/>
            </a:xfrm>
            <a:prstGeom prst="wedgeEllipseCallout">
              <a:avLst>
                <a:gd name="adj1" fmla="val 29947"/>
                <a:gd name="adj2" fmla="val 9027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8" dirty="0">
                  <a:solidFill>
                    <a:schemeClr val="tx1"/>
                  </a:solidFill>
                </a:rPr>
                <a:t>I hate </a:t>
              </a:r>
              <a:r>
                <a:rPr lang="en-US" sz="1100" dirty="0" smtClean="0">
                  <a:solidFill>
                    <a:schemeClr val="tx1"/>
                  </a:solidFill>
                </a:rPr>
                <a:t>Trump</a:t>
              </a:r>
              <a:r>
                <a:rPr lang="en-US" sz="1108" dirty="0" smtClean="0">
                  <a:solidFill>
                    <a:schemeClr val="tx1"/>
                  </a:solidFill>
                </a:rPr>
                <a:t>, </a:t>
              </a:r>
              <a:r>
                <a:rPr lang="en-US" sz="1108" dirty="0">
                  <a:solidFill>
                    <a:schemeClr val="tx1"/>
                  </a:solidFill>
                </a:rPr>
                <a:t>the worst president ever</a:t>
              </a:r>
            </a:p>
          </p:txBody>
        </p:sp>
        <p:sp>
          <p:nvSpPr>
            <p:cNvPr id="61" name="Oval Callout 60"/>
            <p:cNvSpPr/>
            <p:nvPr/>
          </p:nvSpPr>
          <p:spPr>
            <a:xfrm>
              <a:off x="6989751" y="5171667"/>
              <a:ext cx="2230452" cy="646043"/>
            </a:xfrm>
            <a:prstGeom prst="wedgeEllipseCallout">
              <a:avLst>
                <a:gd name="adj1" fmla="val 7391"/>
                <a:gd name="adj2" fmla="val -9880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8" dirty="0">
                  <a:solidFill>
                    <a:schemeClr val="tx1"/>
                  </a:solidFill>
                </a:rPr>
                <a:t>He cannot be the next president!</a:t>
              </a:r>
            </a:p>
          </p:txBody>
        </p:sp>
        <p:sp>
          <p:nvSpPr>
            <p:cNvPr id="62" name="Oval Callout 61"/>
            <p:cNvSpPr/>
            <p:nvPr/>
          </p:nvSpPr>
          <p:spPr>
            <a:xfrm>
              <a:off x="5989893" y="3951363"/>
              <a:ext cx="1692067" cy="646043"/>
            </a:xfrm>
            <a:prstGeom prst="wedgeEllipseCallout">
              <a:avLst>
                <a:gd name="adj1" fmla="val -10153"/>
                <a:gd name="adj2" fmla="val -8516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8" dirty="0">
                  <a:solidFill>
                    <a:schemeClr val="tx1"/>
                  </a:solidFill>
                </a:rPr>
                <a:t>No </a:t>
              </a:r>
              <a:r>
                <a:rPr lang="en-US" sz="1100" dirty="0">
                  <a:solidFill>
                    <a:schemeClr val="tx1"/>
                  </a:solidFill>
                </a:rPr>
                <a:t>Trump </a:t>
              </a:r>
              <a:r>
                <a:rPr lang="en-US" sz="1108" dirty="0" smtClean="0">
                  <a:solidFill>
                    <a:schemeClr val="tx1"/>
                  </a:solidFill>
                </a:rPr>
                <a:t>in </a:t>
              </a:r>
              <a:r>
                <a:rPr lang="en-US" sz="1108" dirty="0">
                  <a:solidFill>
                    <a:schemeClr val="tx1"/>
                  </a:solidFill>
                </a:rPr>
                <a:t>2012!</a:t>
              </a:r>
            </a:p>
          </p:txBody>
        </p:sp>
        <p:sp>
          <p:nvSpPr>
            <p:cNvPr id="63" name="Oval 62"/>
            <p:cNvSpPr/>
            <p:nvPr/>
          </p:nvSpPr>
          <p:spPr>
            <a:xfrm>
              <a:off x="3297965" y="5961270"/>
              <a:ext cx="230736" cy="215348"/>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64" name="Rectangle 63"/>
            <p:cNvSpPr/>
            <p:nvPr/>
          </p:nvSpPr>
          <p:spPr>
            <a:xfrm>
              <a:off x="3682528" y="5889493"/>
              <a:ext cx="1538243" cy="3589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8" dirty="0">
                  <a:solidFill>
                    <a:srgbClr val="000000"/>
                  </a:solidFill>
                </a:rPr>
                <a:t>Positive</a:t>
              </a:r>
            </a:p>
          </p:txBody>
        </p:sp>
        <p:sp>
          <p:nvSpPr>
            <p:cNvPr id="65" name="Oval 64"/>
            <p:cNvSpPr/>
            <p:nvPr/>
          </p:nvSpPr>
          <p:spPr>
            <a:xfrm>
              <a:off x="4836207" y="5961270"/>
              <a:ext cx="230736" cy="21534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92"/>
            </a:p>
          </p:txBody>
        </p:sp>
        <p:sp>
          <p:nvSpPr>
            <p:cNvPr id="66" name="Rectangle 65"/>
            <p:cNvSpPr/>
            <p:nvPr/>
          </p:nvSpPr>
          <p:spPr>
            <a:xfrm>
              <a:off x="5220772" y="5889493"/>
              <a:ext cx="1538243" cy="3589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8" dirty="0">
                  <a:solidFill>
                    <a:srgbClr val="000000"/>
                  </a:solidFill>
                </a:rPr>
                <a:t>Negative</a:t>
              </a:r>
            </a:p>
          </p:txBody>
        </p:sp>
      </p:grpSp>
      <p:sp>
        <p:nvSpPr>
          <p:cNvPr id="8" name="Rectangle 7"/>
          <p:cNvSpPr/>
          <p:nvPr/>
        </p:nvSpPr>
        <p:spPr>
          <a:xfrm>
            <a:off x="250582" y="1600200"/>
            <a:ext cx="4064313" cy="648000"/>
          </a:xfrm>
          <a:prstGeom prst="rect">
            <a:avLst/>
          </a:prstGeom>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46" dirty="0"/>
              <a:t>     Who influenced who? What is the </a:t>
            </a:r>
            <a:r>
              <a:rPr lang="en-US" sz="1846" b="1" dirty="0">
                <a:solidFill>
                  <a:srgbClr val="FF0000"/>
                </a:solidFill>
              </a:rPr>
              <a:t>influence probability</a:t>
            </a:r>
            <a:r>
              <a:rPr lang="en-US" sz="1846" dirty="0"/>
              <a:t>?</a:t>
            </a:r>
          </a:p>
        </p:txBody>
      </p:sp>
      <p:cxnSp>
        <p:nvCxnSpPr>
          <p:cNvPr id="15" name="Straight Arrow Connector 14"/>
          <p:cNvCxnSpPr>
            <a:stCxn id="8" idx="2"/>
          </p:cNvCxnSpPr>
          <p:nvPr/>
        </p:nvCxnSpPr>
        <p:spPr>
          <a:xfrm>
            <a:off x="2282739" y="2248200"/>
            <a:ext cx="748071" cy="15114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21"/>
          <p:cNvSpPr/>
          <p:nvPr/>
        </p:nvSpPr>
        <p:spPr>
          <a:xfrm>
            <a:off x="2640603" y="3803069"/>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0.3</a:t>
            </a:r>
            <a:endParaRPr lang="zh-CN" altLang="en-US" dirty="0">
              <a:solidFill>
                <a:srgbClr val="FF0000"/>
              </a:solidFill>
            </a:endParaRPr>
          </a:p>
        </p:txBody>
      </p:sp>
      <p:sp>
        <p:nvSpPr>
          <p:cNvPr id="44" name="矩形 21"/>
          <p:cNvSpPr/>
          <p:nvPr/>
        </p:nvSpPr>
        <p:spPr>
          <a:xfrm>
            <a:off x="1928446" y="4202723"/>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0.2</a:t>
            </a:r>
            <a:endParaRPr lang="zh-CN" altLang="en-US" dirty="0">
              <a:solidFill>
                <a:srgbClr val="FF0000"/>
              </a:solidFill>
            </a:endParaRPr>
          </a:p>
        </p:txBody>
      </p:sp>
      <p:sp>
        <p:nvSpPr>
          <p:cNvPr id="45" name="矩形 21"/>
          <p:cNvSpPr/>
          <p:nvPr/>
        </p:nvSpPr>
        <p:spPr>
          <a:xfrm>
            <a:off x="3245761" y="4475410"/>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0.5</a:t>
            </a:r>
            <a:endParaRPr lang="zh-CN" altLang="en-US" dirty="0">
              <a:solidFill>
                <a:srgbClr val="FF0000"/>
              </a:solidFill>
            </a:endParaRPr>
          </a:p>
        </p:txBody>
      </p:sp>
      <p:sp>
        <p:nvSpPr>
          <p:cNvPr id="48" name="矩形 21"/>
          <p:cNvSpPr/>
          <p:nvPr/>
        </p:nvSpPr>
        <p:spPr>
          <a:xfrm>
            <a:off x="4079631" y="4299564"/>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0.4</a:t>
            </a:r>
            <a:endParaRPr lang="zh-CN" altLang="en-US" dirty="0">
              <a:solidFill>
                <a:srgbClr val="FF0000"/>
              </a:solidFill>
            </a:endParaRPr>
          </a:p>
        </p:txBody>
      </p:sp>
      <p:sp>
        <p:nvSpPr>
          <p:cNvPr id="49" name="矩形 21"/>
          <p:cNvSpPr/>
          <p:nvPr/>
        </p:nvSpPr>
        <p:spPr>
          <a:xfrm>
            <a:off x="5515708" y="4906108"/>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0.7</a:t>
            </a:r>
            <a:endParaRPr lang="zh-CN" altLang="en-US" dirty="0">
              <a:solidFill>
                <a:srgbClr val="FF0000"/>
              </a:solidFill>
            </a:endParaRPr>
          </a:p>
        </p:txBody>
      </p:sp>
      <p:sp>
        <p:nvSpPr>
          <p:cNvPr id="51" name="矩形 21"/>
          <p:cNvSpPr/>
          <p:nvPr/>
        </p:nvSpPr>
        <p:spPr>
          <a:xfrm>
            <a:off x="5767754" y="3288323"/>
            <a:ext cx="6858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0.74</a:t>
            </a:r>
            <a:endParaRPr lang="zh-CN" altLang="en-US" dirty="0">
              <a:solidFill>
                <a:srgbClr val="FF0000"/>
              </a:solidFill>
            </a:endParaRPr>
          </a:p>
        </p:txBody>
      </p:sp>
      <p:sp>
        <p:nvSpPr>
          <p:cNvPr id="53" name="矩形 21"/>
          <p:cNvSpPr/>
          <p:nvPr/>
        </p:nvSpPr>
        <p:spPr>
          <a:xfrm>
            <a:off x="6752492" y="3780692"/>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0.1</a:t>
            </a:r>
            <a:endParaRPr lang="zh-CN" altLang="en-US" dirty="0">
              <a:solidFill>
                <a:srgbClr val="FF0000"/>
              </a:solidFill>
            </a:endParaRPr>
          </a:p>
        </p:txBody>
      </p:sp>
      <p:sp>
        <p:nvSpPr>
          <p:cNvPr id="56" name="矩形 21"/>
          <p:cNvSpPr/>
          <p:nvPr/>
        </p:nvSpPr>
        <p:spPr>
          <a:xfrm>
            <a:off x="5839895" y="3991708"/>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0.1</a:t>
            </a:r>
            <a:endParaRPr lang="zh-CN" altLang="en-US" dirty="0">
              <a:solidFill>
                <a:srgbClr val="FF0000"/>
              </a:solidFill>
            </a:endParaRPr>
          </a:p>
        </p:txBody>
      </p:sp>
      <p:sp>
        <p:nvSpPr>
          <p:cNvPr id="67" name="矩形 21"/>
          <p:cNvSpPr/>
          <p:nvPr/>
        </p:nvSpPr>
        <p:spPr>
          <a:xfrm>
            <a:off x="4360985" y="4062046"/>
            <a:ext cx="7620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0.05</a:t>
            </a:r>
            <a:endParaRPr lang="zh-CN" altLang="en-US" dirty="0">
              <a:solidFill>
                <a:srgbClr val="FF0000"/>
              </a:solidFill>
            </a:endParaRPr>
          </a:p>
        </p:txBody>
      </p:sp>
      <p:sp>
        <p:nvSpPr>
          <p:cNvPr id="18" name="Oval 17"/>
          <p:cNvSpPr/>
          <p:nvPr/>
        </p:nvSpPr>
        <p:spPr>
          <a:xfrm>
            <a:off x="351692" y="1666309"/>
            <a:ext cx="286038" cy="28558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en-US" dirty="0"/>
          </a:p>
        </p:txBody>
      </p:sp>
      <p:sp>
        <p:nvSpPr>
          <p:cNvPr id="68" name="Rectangle 67"/>
          <p:cNvSpPr/>
          <p:nvPr/>
        </p:nvSpPr>
        <p:spPr>
          <a:xfrm>
            <a:off x="4527156" y="1600200"/>
            <a:ext cx="4405829" cy="648000"/>
          </a:xfrm>
          <a:prstGeom prst="rect">
            <a:avLst/>
          </a:prstGeom>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46" dirty="0"/>
              <a:t>      Can we leverage the social influence to help </a:t>
            </a:r>
            <a:r>
              <a:rPr lang="en-US" sz="1846" b="1" dirty="0" smtClean="0">
                <a:solidFill>
                  <a:srgbClr val="FF0000"/>
                </a:solidFill>
              </a:rPr>
              <a:t>practical applications</a:t>
            </a:r>
            <a:r>
              <a:rPr lang="en-US" sz="1846" dirty="0" smtClean="0"/>
              <a:t>?</a:t>
            </a:r>
            <a:endParaRPr lang="en-US" sz="1846" dirty="0"/>
          </a:p>
        </p:txBody>
      </p:sp>
      <p:cxnSp>
        <p:nvCxnSpPr>
          <p:cNvPr id="69" name="Straight Arrow Connector 68"/>
          <p:cNvCxnSpPr>
            <a:stCxn id="68" idx="2"/>
            <a:endCxn id="54" idx="7"/>
          </p:cNvCxnSpPr>
          <p:nvPr/>
        </p:nvCxnSpPr>
        <p:spPr>
          <a:xfrm flipH="1">
            <a:off x="4138344" y="2248200"/>
            <a:ext cx="2591727" cy="15114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637655" y="1666309"/>
            <a:ext cx="286038" cy="28558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Tree>
    <p:extLst>
      <p:ext uri="{BB962C8B-B14F-4D97-AF65-F5344CB8AC3E}">
        <p14:creationId xmlns:p14="http://schemas.microsoft.com/office/powerpoint/2010/main" val="1153741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linds(horizontal)">
                                      <p:cBhvr>
                                        <p:cTn id="25" dur="500"/>
                                        <p:tgtEl>
                                          <p:spTgt spid="5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linds(horizontal)">
                                      <p:cBhvr>
                                        <p:cTn id="28" dur="500"/>
                                        <p:tgtEl>
                                          <p:spTgt spid="5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blinds(horizontal)">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par>
                                <p:cTn id="37" presetID="3"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par>
                                <p:cTn id="48" presetID="3" presetClass="entr" presetSubtype="1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blinds(horizontal)">
                                      <p:cBhvr>
                                        <p:cTn id="50" dur="500"/>
                                        <p:tgtEl>
                                          <p:spTgt spid="6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blinds(horizontal)">
                                      <p:cBhvr>
                                        <p:cTn id="5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P spid="44" grpId="0"/>
      <p:bldP spid="45" grpId="0"/>
      <p:bldP spid="48" grpId="0"/>
      <p:bldP spid="49" grpId="0"/>
      <p:bldP spid="51" grpId="0"/>
      <p:bldP spid="53" grpId="0"/>
      <p:bldP spid="56" grpId="0"/>
      <p:bldP spid="67" grpId="0"/>
      <p:bldP spid="18" grpId="0" animBg="1"/>
      <p:bldP spid="68" grpId="0" animBg="1"/>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792162"/>
          </a:xfrm>
        </p:spPr>
        <p:txBody>
          <a:bodyPr/>
          <a:lstStyle/>
          <a:p>
            <a:r>
              <a:rPr lang="en-US" altLang="zh-CN" sz="3600" dirty="0" smtClean="0"/>
              <a:t>Formulation: </a:t>
            </a:r>
            <a:r>
              <a:rPr lang="en-US" altLang="zh-CN" sz="2800" dirty="0" smtClean="0">
                <a:solidFill>
                  <a:srgbClr val="0000CC"/>
                </a:solidFill>
              </a:rPr>
              <a:t>Topic-based </a:t>
            </a:r>
            <a:r>
              <a:rPr lang="en-US" altLang="zh-CN" sz="2800" dirty="0">
                <a:solidFill>
                  <a:srgbClr val="0000CC"/>
                </a:solidFill>
              </a:rPr>
              <a:t>Social Influence </a:t>
            </a:r>
            <a:r>
              <a:rPr lang="en-US" altLang="zh-CN" sz="2800" dirty="0" smtClean="0">
                <a:solidFill>
                  <a:srgbClr val="0000CC"/>
                </a:solidFill>
              </a:rPr>
              <a:t>Analysis</a:t>
            </a:r>
            <a:endParaRPr lang="en-US" sz="2800" dirty="0">
              <a:solidFill>
                <a:srgbClr val="0000CC"/>
              </a:solidFill>
            </a:endParaRPr>
          </a:p>
        </p:txBody>
      </p:sp>
      <p:grpSp>
        <p:nvGrpSpPr>
          <p:cNvPr id="3" name="Group 2"/>
          <p:cNvGrpSpPr/>
          <p:nvPr/>
        </p:nvGrpSpPr>
        <p:grpSpPr>
          <a:xfrm>
            <a:off x="2133601" y="1529862"/>
            <a:ext cx="3897020" cy="1982874"/>
            <a:chOff x="712536" y="1676400"/>
            <a:chExt cx="7593264" cy="4114800"/>
          </a:xfrm>
        </p:grpSpPr>
        <p:pic>
          <p:nvPicPr>
            <p:cNvPr id="14" name="Picture 1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224" y="1736212"/>
              <a:ext cx="1239764" cy="1219200"/>
            </a:xfrm>
            <a:prstGeom prst="rect">
              <a:avLst/>
            </a:prstGeom>
          </p:spPr>
        </p:pic>
        <p:pic>
          <p:nvPicPr>
            <p:cNvPr id="4" name="Picture 3"/>
            <p:cNvPicPr>
              <a:picLocks noChangeAspect="1"/>
            </p:cNvPicPr>
            <p:nvPr/>
          </p:nvPicPr>
          <p:blipFill>
            <a:blip r:embed="rId3"/>
            <a:stretch>
              <a:fillRect/>
            </a:stretch>
          </p:blipFill>
          <p:spPr>
            <a:xfrm>
              <a:off x="762000" y="1981200"/>
              <a:ext cx="1260000" cy="1260000"/>
            </a:xfrm>
            <a:prstGeom prst="rect">
              <a:avLst/>
            </a:prstGeom>
          </p:spPr>
        </p:pic>
        <p:pic>
          <p:nvPicPr>
            <p:cNvPr id="5" name="Picture 4"/>
            <p:cNvPicPr>
              <a:picLocks noChangeAspect="1"/>
            </p:cNvPicPr>
            <p:nvPr/>
          </p:nvPicPr>
          <p:blipFill>
            <a:blip r:embed="rId4"/>
            <a:stretch>
              <a:fillRect/>
            </a:stretch>
          </p:blipFill>
          <p:spPr>
            <a:xfrm>
              <a:off x="4191000" y="4267200"/>
              <a:ext cx="1260000" cy="1260000"/>
            </a:xfrm>
            <a:prstGeom prst="rect">
              <a:avLst/>
            </a:prstGeom>
          </p:spPr>
        </p:pic>
        <p:pic>
          <p:nvPicPr>
            <p:cNvPr id="6" name="Picture 5"/>
            <p:cNvPicPr>
              <a:picLocks noChangeAspect="1"/>
            </p:cNvPicPr>
            <p:nvPr/>
          </p:nvPicPr>
          <p:blipFill>
            <a:blip r:embed="rId5"/>
            <a:stretch>
              <a:fillRect/>
            </a:stretch>
          </p:blipFill>
          <p:spPr>
            <a:xfrm>
              <a:off x="2819400" y="2819400"/>
              <a:ext cx="1260000" cy="1260000"/>
            </a:xfrm>
            <a:prstGeom prst="rect">
              <a:avLst/>
            </a:prstGeom>
          </p:spPr>
        </p:pic>
        <p:pic>
          <p:nvPicPr>
            <p:cNvPr id="7" name="Picture 6"/>
            <p:cNvPicPr>
              <a:picLocks noChangeAspect="1"/>
            </p:cNvPicPr>
            <p:nvPr/>
          </p:nvPicPr>
          <p:blipFill>
            <a:blip r:embed="rId6"/>
            <a:stretch>
              <a:fillRect/>
            </a:stretch>
          </p:blipFill>
          <p:spPr>
            <a:xfrm>
              <a:off x="1600200" y="4495800"/>
              <a:ext cx="1260000" cy="1260000"/>
            </a:xfrm>
            <a:prstGeom prst="rect">
              <a:avLst/>
            </a:prstGeom>
          </p:spPr>
        </p:pic>
        <p:pic>
          <p:nvPicPr>
            <p:cNvPr id="9" name="Picture 8"/>
            <p:cNvPicPr>
              <a:picLocks noChangeAspect="1"/>
            </p:cNvPicPr>
            <p:nvPr/>
          </p:nvPicPr>
          <p:blipFill>
            <a:blip r:embed="rId7"/>
            <a:stretch>
              <a:fillRect/>
            </a:stretch>
          </p:blipFill>
          <p:spPr>
            <a:xfrm>
              <a:off x="5105400" y="2590800"/>
              <a:ext cx="1260000" cy="1260000"/>
            </a:xfrm>
            <a:prstGeom prst="rect">
              <a:avLst/>
            </a:prstGeom>
          </p:spPr>
        </p:pic>
        <p:pic>
          <p:nvPicPr>
            <p:cNvPr id="10" name="Picture 9"/>
            <p:cNvPicPr>
              <a:picLocks noChangeAspect="1"/>
            </p:cNvPicPr>
            <p:nvPr/>
          </p:nvPicPr>
          <p:blipFill>
            <a:blip r:embed="rId8"/>
            <a:stretch>
              <a:fillRect/>
            </a:stretch>
          </p:blipFill>
          <p:spPr>
            <a:xfrm>
              <a:off x="6858000" y="3810000"/>
              <a:ext cx="1260000" cy="1260000"/>
            </a:xfrm>
            <a:prstGeom prst="rect">
              <a:avLst/>
            </a:prstGeom>
          </p:spPr>
        </p:pic>
        <p:cxnSp>
          <p:nvCxnSpPr>
            <p:cNvPr id="12" name="Straight Connector 11"/>
            <p:cNvCxnSpPr>
              <a:stCxn id="42" idx="4"/>
              <a:endCxn id="10" idx="0"/>
            </p:cNvCxnSpPr>
            <p:nvPr/>
          </p:nvCxnSpPr>
          <p:spPr>
            <a:xfrm flipH="1">
              <a:off x="7488000" y="2971800"/>
              <a:ext cx="132000" cy="838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6365400" y="2743200"/>
              <a:ext cx="645000" cy="4776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5" idx="6"/>
            </p:cNvCxnSpPr>
            <p:nvPr/>
          </p:nvCxnSpPr>
          <p:spPr>
            <a:xfrm flipH="1">
              <a:off x="5486400" y="4648200"/>
              <a:ext cx="1295401" cy="3429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057400" y="2971800"/>
              <a:ext cx="685801"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3"/>
            </p:cNvCxnSpPr>
            <p:nvPr/>
          </p:nvCxnSpPr>
          <p:spPr>
            <a:xfrm flipH="1">
              <a:off x="4953002" y="3772693"/>
              <a:ext cx="277064" cy="57070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810000" y="4038600"/>
              <a:ext cx="457201" cy="5334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514600" y="4038600"/>
              <a:ext cx="457200" cy="4572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3352800"/>
              <a:ext cx="533400" cy="11430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8400" y="3733800"/>
              <a:ext cx="685800" cy="3048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934200" y="16764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46" name="Oval 45"/>
            <p:cNvSpPr/>
            <p:nvPr/>
          </p:nvSpPr>
          <p:spPr>
            <a:xfrm>
              <a:off x="6781800" y="3810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47" name="Oval 46"/>
            <p:cNvSpPr/>
            <p:nvPr/>
          </p:nvSpPr>
          <p:spPr>
            <a:xfrm>
              <a:off x="5029200" y="2667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50" name="Oval 49"/>
            <p:cNvSpPr/>
            <p:nvPr/>
          </p:nvSpPr>
          <p:spPr>
            <a:xfrm>
              <a:off x="712536" y="2044032"/>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52" name="Oval 51"/>
            <p:cNvSpPr/>
            <p:nvPr/>
          </p:nvSpPr>
          <p:spPr>
            <a:xfrm>
              <a:off x="1524000" y="44958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54" name="Oval 53"/>
            <p:cNvSpPr/>
            <p:nvPr/>
          </p:nvSpPr>
          <p:spPr>
            <a:xfrm>
              <a:off x="2779296" y="2842128"/>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55" name="Oval 54"/>
            <p:cNvSpPr/>
            <p:nvPr/>
          </p:nvSpPr>
          <p:spPr>
            <a:xfrm>
              <a:off x="4114800" y="43434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grpSp>
      <p:sp>
        <p:nvSpPr>
          <p:cNvPr id="63" name="Oval 62"/>
          <p:cNvSpPr/>
          <p:nvPr/>
        </p:nvSpPr>
        <p:spPr>
          <a:xfrm>
            <a:off x="6471138" y="2463836"/>
            <a:ext cx="228600" cy="211015"/>
          </a:xfrm>
          <a:prstGeom prst="ellipse">
            <a:avLst/>
          </a:prstGeom>
          <a:noFill/>
          <a:ln w="381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852138" y="2393497"/>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Positive</a:t>
            </a:r>
          </a:p>
        </p:txBody>
      </p:sp>
      <p:sp>
        <p:nvSpPr>
          <p:cNvPr id="65" name="Oval 64"/>
          <p:cNvSpPr/>
          <p:nvPr/>
        </p:nvSpPr>
        <p:spPr>
          <a:xfrm>
            <a:off x="6471138" y="2795954"/>
            <a:ext cx="228600" cy="21101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52138" y="2725616"/>
            <a:ext cx="1524000" cy="3516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77" dirty="0">
                <a:solidFill>
                  <a:srgbClr val="000000"/>
                </a:solidFill>
              </a:rPr>
              <a:t>Negative</a:t>
            </a:r>
          </a:p>
        </p:txBody>
      </p:sp>
      <p:cxnSp>
        <p:nvCxnSpPr>
          <p:cNvPr id="11" name="Straight Connector 10"/>
          <p:cNvCxnSpPr/>
          <p:nvPr/>
        </p:nvCxnSpPr>
        <p:spPr>
          <a:xfrm>
            <a:off x="1600200" y="3780692"/>
            <a:ext cx="60198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3429000" y="3640016"/>
            <a:ext cx="1905000" cy="351692"/>
          </a:xfrm>
          <a:prstGeom prst="downArrow">
            <a:avLst/>
          </a:prstGeom>
          <a:solidFill>
            <a:srgbClr val="FFCC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grpSp>
        <p:nvGrpSpPr>
          <p:cNvPr id="34" name="Group 33"/>
          <p:cNvGrpSpPr/>
          <p:nvPr/>
        </p:nvGrpSpPr>
        <p:grpSpPr>
          <a:xfrm>
            <a:off x="2133601" y="4132385"/>
            <a:ext cx="3897020" cy="1982874"/>
            <a:chOff x="712536" y="1676400"/>
            <a:chExt cx="7593264" cy="4114800"/>
          </a:xfrm>
        </p:grpSpPr>
        <p:pic>
          <p:nvPicPr>
            <p:cNvPr id="36" name="Picture 35"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224" y="1736212"/>
              <a:ext cx="1239764" cy="1219200"/>
            </a:xfrm>
            <a:prstGeom prst="rect">
              <a:avLst/>
            </a:prstGeom>
          </p:spPr>
        </p:pic>
        <p:pic>
          <p:nvPicPr>
            <p:cNvPr id="37" name="Picture 36"/>
            <p:cNvPicPr>
              <a:picLocks noChangeAspect="1"/>
            </p:cNvPicPr>
            <p:nvPr/>
          </p:nvPicPr>
          <p:blipFill>
            <a:blip r:embed="rId3"/>
            <a:stretch>
              <a:fillRect/>
            </a:stretch>
          </p:blipFill>
          <p:spPr>
            <a:xfrm>
              <a:off x="762000" y="1981200"/>
              <a:ext cx="1260000" cy="1260000"/>
            </a:xfrm>
            <a:prstGeom prst="rect">
              <a:avLst/>
            </a:prstGeom>
          </p:spPr>
        </p:pic>
        <p:pic>
          <p:nvPicPr>
            <p:cNvPr id="39" name="Picture 38"/>
            <p:cNvPicPr>
              <a:picLocks noChangeAspect="1"/>
            </p:cNvPicPr>
            <p:nvPr/>
          </p:nvPicPr>
          <p:blipFill>
            <a:blip r:embed="rId4"/>
            <a:stretch>
              <a:fillRect/>
            </a:stretch>
          </p:blipFill>
          <p:spPr>
            <a:xfrm>
              <a:off x="4191000" y="4267200"/>
              <a:ext cx="1260000" cy="1260000"/>
            </a:xfrm>
            <a:prstGeom prst="rect">
              <a:avLst/>
            </a:prstGeom>
          </p:spPr>
        </p:pic>
        <p:pic>
          <p:nvPicPr>
            <p:cNvPr id="41" name="Picture 40"/>
            <p:cNvPicPr>
              <a:picLocks noChangeAspect="1"/>
            </p:cNvPicPr>
            <p:nvPr/>
          </p:nvPicPr>
          <p:blipFill>
            <a:blip r:embed="rId5"/>
            <a:stretch>
              <a:fillRect/>
            </a:stretch>
          </p:blipFill>
          <p:spPr>
            <a:xfrm>
              <a:off x="2819400" y="2819400"/>
              <a:ext cx="1260000" cy="1260000"/>
            </a:xfrm>
            <a:prstGeom prst="rect">
              <a:avLst/>
            </a:prstGeom>
          </p:spPr>
        </p:pic>
        <p:pic>
          <p:nvPicPr>
            <p:cNvPr id="43" name="Picture 42"/>
            <p:cNvPicPr>
              <a:picLocks noChangeAspect="1"/>
            </p:cNvPicPr>
            <p:nvPr/>
          </p:nvPicPr>
          <p:blipFill>
            <a:blip r:embed="rId6"/>
            <a:stretch>
              <a:fillRect/>
            </a:stretch>
          </p:blipFill>
          <p:spPr>
            <a:xfrm>
              <a:off x="1600200" y="4495800"/>
              <a:ext cx="1260000" cy="1260000"/>
            </a:xfrm>
            <a:prstGeom prst="rect">
              <a:avLst/>
            </a:prstGeom>
          </p:spPr>
        </p:pic>
        <p:pic>
          <p:nvPicPr>
            <p:cNvPr id="44" name="Picture 43"/>
            <p:cNvPicPr>
              <a:picLocks noChangeAspect="1"/>
            </p:cNvPicPr>
            <p:nvPr/>
          </p:nvPicPr>
          <p:blipFill>
            <a:blip r:embed="rId7"/>
            <a:stretch>
              <a:fillRect/>
            </a:stretch>
          </p:blipFill>
          <p:spPr>
            <a:xfrm>
              <a:off x="5105400" y="2590800"/>
              <a:ext cx="1260000" cy="1260000"/>
            </a:xfrm>
            <a:prstGeom prst="rect">
              <a:avLst/>
            </a:prstGeom>
          </p:spPr>
        </p:pic>
        <p:pic>
          <p:nvPicPr>
            <p:cNvPr id="45" name="Picture 44"/>
            <p:cNvPicPr>
              <a:picLocks noChangeAspect="1"/>
            </p:cNvPicPr>
            <p:nvPr/>
          </p:nvPicPr>
          <p:blipFill>
            <a:blip r:embed="rId8"/>
            <a:stretch>
              <a:fillRect/>
            </a:stretch>
          </p:blipFill>
          <p:spPr>
            <a:xfrm>
              <a:off x="6858000" y="3810000"/>
              <a:ext cx="1260000" cy="1260000"/>
            </a:xfrm>
            <a:prstGeom prst="rect">
              <a:avLst/>
            </a:prstGeom>
          </p:spPr>
        </p:pic>
        <p:cxnSp>
          <p:nvCxnSpPr>
            <p:cNvPr id="48" name="Straight Connector 47"/>
            <p:cNvCxnSpPr>
              <a:stCxn id="61" idx="4"/>
              <a:endCxn id="45" idx="0"/>
            </p:cNvCxnSpPr>
            <p:nvPr/>
          </p:nvCxnSpPr>
          <p:spPr>
            <a:xfrm flipH="1">
              <a:off x="7488000" y="2971800"/>
              <a:ext cx="132000" cy="8382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4" idx="3"/>
            </p:cNvCxnSpPr>
            <p:nvPr/>
          </p:nvCxnSpPr>
          <p:spPr>
            <a:xfrm flipH="1">
              <a:off x="6365400" y="2743200"/>
              <a:ext cx="645000" cy="4776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71" idx="6"/>
            </p:cNvCxnSpPr>
            <p:nvPr/>
          </p:nvCxnSpPr>
          <p:spPr>
            <a:xfrm flipH="1">
              <a:off x="5486400" y="4648200"/>
              <a:ext cx="1295401" cy="3429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057401" y="2971800"/>
              <a:ext cx="685801" cy="304801"/>
            </a:xfrm>
            <a:prstGeom prst="line">
              <a:avLst/>
            </a:prstGeom>
            <a:ln w="38100" cmpd="sng">
              <a:solidFill>
                <a:srgbClr val="0000CC"/>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7" idx="3"/>
            </p:cNvCxnSpPr>
            <p:nvPr/>
          </p:nvCxnSpPr>
          <p:spPr>
            <a:xfrm flipH="1">
              <a:off x="4953002" y="3772693"/>
              <a:ext cx="277064" cy="570707"/>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810000" y="4038600"/>
              <a:ext cx="457201" cy="5334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514600" y="4038600"/>
              <a:ext cx="457200" cy="4572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47800" y="3352800"/>
              <a:ext cx="533400" cy="11430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3733800"/>
              <a:ext cx="685800" cy="304800"/>
            </a:xfrm>
            <a:prstGeom prst="line">
              <a:avLst/>
            </a:prstGeom>
            <a:ln w="38100" cmpd="sng">
              <a:solidFill>
                <a:srgbClr val="0000CC"/>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934200" y="16764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62" name="Oval 61"/>
            <p:cNvSpPr/>
            <p:nvPr/>
          </p:nvSpPr>
          <p:spPr>
            <a:xfrm>
              <a:off x="6781800" y="3810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67" name="Oval 66"/>
            <p:cNvSpPr/>
            <p:nvPr/>
          </p:nvSpPr>
          <p:spPr>
            <a:xfrm>
              <a:off x="5029200" y="2667000"/>
              <a:ext cx="1371600" cy="12954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68" name="Oval 67"/>
            <p:cNvSpPr/>
            <p:nvPr/>
          </p:nvSpPr>
          <p:spPr>
            <a:xfrm>
              <a:off x="712536" y="2044032"/>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69" name="Oval 68"/>
            <p:cNvSpPr/>
            <p:nvPr/>
          </p:nvSpPr>
          <p:spPr>
            <a:xfrm>
              <a:off x="1524000" y="44958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70" name="Oval 69"/>
            <p:cNvSpPr/>
            <p:nvPr/>
          </p:nvSpPr>
          <p:spPr>
            <a:xfrm>
              <a:off x="2779296" y="2842128"/>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sp>
          <p:nvSpPr>
            <p:cNvPr id="71" name="Oval 70"/>
            <p:cNvSpPr/>
            <p:nvPr/>
          </p:nvSpPr>
          <p:spPr>
            <a:xfrm>
              <a:off x="4114800" y="4343400"/>
              <a:ext cx="1371600" cy="1295400"/>
            </a:xfrm>
            <a:prstGeom prst="ellipse">
              <a:avLst/>
            </a:prstGeom>
            <a:noFill/>
            <a:ln w="76200" cmpd="sng">
              <a:solidFill>
                <a:srgbClr val="00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9"/>
            </a:p>
          </p:txBody>
        </p:sp>
      </p:grpSp>
      <p:sp>
        <p:nvSpPr>
          <p:cNvPr id="76" name="矩形 21"/>
          <p:cNvSpPr/>
          <p:nvPr/>
        </p:nvSpPr>
        <p:spPr>
          <a:xfrm>
            <a:off x="2895600" y="4343400"/>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0.3</a:t>
            </a:r>
            <a:endParaRPr lang="zh-CN" altLang="en-US" dirty="0">
              <a:solidFill>
                <a:srgbClr val="FF0000"/>
              </a:solidFill>
            </a:endParaRPr>
          </a:p>
        </p:txBody>
      </p:sp>
      <p:sp>
        <p:nvSpPr>
          <p:cNvPr id="77" name="矩形 21"/>
          <p:cNvSpPr/>
          <p:nvPr/>
        </p:nvSpPr>
        <p:spPr>
          <a:xfrm>
            <a:off x="2590800" y="4976446"/>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0.2</a:t>
            </a:r>
            <a:endParaRPr lang="zh-CN" altLang="en-US" dirty="0">
              <a:solidFill>
                <a:srgbClr val="FF0000"/>
              </a:solidFill>
            </a:endParaRPr>
          </a:p>
        </p:txBody>
      </p:sp>
      <p:sp>
        <p:nvSpPr>
          <p:cNvPr id="78" name="矩形 21"/>
          <p:cNvSpPr/>
          <p:nvPr/>
        </p:nvSpPr>
        <p:spPr>
          <a:xfrm>
            <a:off x="3200400" y="5328139"/>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0.5</a:t>
            </a:r>
            <a:endParaRPr lang="zh-CN" altLang="en-US" dirty="0">
              <a:solidFill>
                <a:srgbClr val="FF0000"/>
              </a:solidFill>
            </a:endParaRPr>
          </a:p>
        </p:txBody>
      </p:sp>
      <p:sp>
        <p:nvSpPr>
          <p:cNvPr id="79" name="矩形 21"/>
          <p:cNvSpPr/>
          <p:nvPr/>
        </p:nvSpPr>
        <p:spPr>
          <a:xfrm>
            <a:off x="3733800" y="5046785"/>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0.4</a:t>
            </a:r>
            <a:endParaRPr lang="zh-CN" altLang="en-US" dirty="0">
              <a:solidFill>
                <a:srgbClr val="FF0000"/>
              </a:solidFill>
            </a:endParaRPr>
          </a:p>
        </p:txBody>
      </p:sp>
      <p:sp>
        <p:nvSpPr>
          <p:cNvPr id="80" name="矩形 21"/>
          <p:cNvSpPr/>
          <p:nvPr/>
        </p:nvSpPr>
        <p:spPr>
          <a:xfrm>
            <a:off x="4800600" y="4343400"/>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0.7</a:t>
            </a:r>
            <a:endParaRPr lang="zh-CN" altLang="en-US" dirty="0">
              <a:solidFill>
                <a:srgbClr val="FF0000"/>
              </a:solidFill>
            </a:endParaRPr>
          </a:p>
        </p:txBody>
      </p:sp>
      <p:sp>
        <p:nvSpPr>
          <p:cNvPr id="81" name="矩形 21"/>
          <p:cNvSpPr/>
          <p:nvPr/>
        </p:nvSpPr>
        <p:spPr>
          <a:xfrm>
            <a:off x="5562600" y="4835769"/>
            <a:ext cx="6858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0.74</a:t>
            </a:r>
            <a:endParaRPr lang="zh-CN" altLang="en-US" dirty="0">
              <a:solidFill>
                <a:srgbClr val="FF0000"/>
              </a:solidFill>
            </a:endParaRPr>
          </a:p>
        </p:txBody>
      </p:sp>
      <p:sp>
        <p:nvSpPr>
          <p:cNvPr id="82" name="矩形 21"/>
          <p:cNvSpPr/>
          <p:nvPr/>
        </p:nvSpPr>
        <p:spPr>
          <a:xfrm>
            <a:off x="5029200" y="4906108"/>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0.1</a:t>
            </a:r>
            <a:endParaRPr lang="zh-CN" altLang="en-US" dirty="0">
              <a:solidFill>
                <a:srgbClr val="FF0000"/>
              </a:solidFill>
            </a:endParaRPr>
          </a:p>
        </p:txBody>
      </p:sp>
      <p:sp>
        <p:nvSpPr>
          <p:cNvPr id="83" name="矩形 21"/>
          <p:cNvSpPr/>
          <p:nvPr/>
        </p:nvSpPr>
        <p:spPr>
          <a:xfrm>
            <a:off x="4800600" y="5609492"/>
            <a:ext cx="5334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0.1</a:t>
            </a:r>
            <a:endParaRPr lang="zh-CN" altLang="en-US" dirty="0">
              <a:solidFill>
                <a:srgbClr val="FF0000"/>
              </a:solidFill>
            </a:endParaRPr>
          </a:p>
        </p:txBody>
      </p:sp>
      <p:sp>
        <p:nvSpPr>
          <p:cNvPr id="84" name="矩形 21"/>
          <p:cNvSpPr/>
          <p:nvPr/>
        </p:nvSpPr>
        <p:spPr>
          <a:xfrm>
            <a:off x="4343400" y="5187462"/>
            <a:ext cx="762000" cy="35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0.05</a:t>
            </a:r>
            <a:endParaRPr lang="zh-CN" altLang="en-US" dirty="0">
              <a:solidFill>
                <a:srgbClr val="FF0000"/>
              </a:solidFill>
            </a:endParaRPr>
          </a:p>
        </p:txBody>
      </p:sp>
      <p:sp>
        <p:nvSpPr>
          <p:cNvPr id="72" name="Oval Callout 71"/>
          <p:cNvSpPr/>
          <p:nvPr/>
        </p:nvSpPr>
        <p:spPr>
          <a:xfrm>
            <a:off x="984738" y="2373923"/>
            <a:ext cx="1606062" cy="562708"/>
          </a:xfrm>
          <a:prstGeom prst="wedgeEllipseCallout">
            <a:avLst>
              <a:gd name="adj1" fmla="val 24338"/>
              <a:gd name="adj2" fmla="val -7849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77" dirty="0">
                <a:solidFill>
                  <a:schemeClr val="tx1"/>
                </a:solidFill>
              </a:rPr>
              <a:t>I love Obama</a:t>
            </a:r>
          </a:p>
        </p:txBody>
      </p:sp>
      <p:sp>
        <p:nvSpPr>
          <p:cNvPr id="73" name="Oval Callout 72"/>
          <p:cNvSpPr/>
          <p:nvPr/>
        </p:nvSpPr>
        <p:spPr>
          <a:xfrm>
            <a:off x="3587263" y="1389185"/>
            <a:ext cx="1611923" cy="492369"/>
          </a:xfrm>
          <a:prstGeom prst="wedgeEllipseCallout">
            <a:avLst>
              <a:gd name="adj1" fmla="val 57198"/>
              <a:gd name="adj2" fmla="val 31286"/>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77" dirty="0">
                <a:solidFill>
                  <a:schemeClr val="tx1"/>
                </a:solidFill>
              </a:rPr>
              <a:t>I hate Obama</a:t>
            </a:r>
          </a:p>
        </p:txBody>
      </p:sp>
      <p:sp>
        <p:nvSpPr>
          <p:cNvPr id="15" name="Rectangle 14"/>
          <p:cNvSpPr/>
          <p:nvPr/>
        </p:nvSpPr>
        <p:spPr>
          <a:xfrm>
            <a:off x="654552" y="1529861"/>
            <a:ext cx="1455602" cy="237951"/>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Politics</a:t>
            </a:r>
          </a:p>
        </p:txBody>
      </p:sp>
      <p:sp>
        <p:nvSpPr>
          <p:cNvPr id="74" name="Rectangle 73"/>
          <p:cNvSpPr/>
          <p:nvPr/>
        </p:nvSpPr>
        <p:spPr>
          <a:xfrm>
            <a:off x="654552" y="1769270"/>
            <a:ext cx="1455602" cy="237951"/>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Entertainment</a:t>
            </a:r>
          </a:p>
        </p:txBody>
      </p:sp>
      <p:sp>
        <p:nvSpPr>
          <p:cNvPr id="85" name="Rectangle 84"/>
          <p:cNvSpPr/>
          <p:nvPr/>
        </p:nvSpPr>
        <p:spPr>
          <a:xfrm>
            <a:off x="654552" y="2009321"/>
            <a:ext cx="1455602" cy="237951"/>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Trademarks</a:t>
            </a:r>
          </a:p>
        </p:txBody>
      </p:sp>
      <p:sp>
        <p:nvSpPr>
          <p:cNvPr id="86" name="Rectangle 85"/>
          <p:cNvSpPr/>
          <p:nvPr/>
        </p:nvSpPr>
        <p:spPr>
          <a:xfrm>
            <a:off x="6077078" y="1330551"/>
            <a:ext cx="1455602" cy="237951"/>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Market Strategy</a:t>
            </a:r>
          </a:p>
        </p:txBody>
      </p:sp>
      <p:sp>
        <p:nvSpPr>
          <p:cNvPr id="87" name="Rectangle 86"/>
          <p:cNvSpPr/>
          <p:nvPr/>
        </p:nvSpPr>
        <p:spPr>
          <a:xfrm>
            <a:off x="6077078" y="1569959"/>
            <a:ext cx="1455602" cy="237951"/>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Politics</a:t>
            </a:r>
          </a:p>
        </p:txBody>
      </p:sp>
      <p:sp>
        <p:nvSpPr>
          <p:cNvPr id="89" name="Rectangle 88"/>
          <p:cNvSpPr/>
          <p:nvPr/>
        </p:nvSpPr>
        <p:spPr>
          <a:xfrm>
            <a:off x="1595862" y="4048357"/>
            <a:ext cx="1216990" cy="244127"/>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8" dirty="0">
                <a:solidFill>
                  <a:schemeClr val="tx1"/>
                </a:solidFill>
              </a:rPr>
              <a:t>Politics</a:t>
            </a:r>
          </a:p>
        </p:txBody>
      </p:sp>
      <p:sp>
        <p:nvSpPr>
          <p:cNvPr id="90" name="Rectangle 89"/>
          <p:cNvSpPr/>
          <p:nvPr/>
        </p:nvSpPr>
        <p:spPr>
          <a:xfrm>
            <a:off x="1600200" y="4046477"/>
            <a:ext cx="4870938" cy="215742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8" dirty="0">
              <a:solidFill>
                <a:schemeClr val="tx1"/>
              </a:solidFill>
            </a:endParaRPr>
          </a:p>
        </p:txBody>
      </p:sp>
      <p:sp>
        <p:nvSpPr>
          <p:cNvPr id="8" name="爆炸形 1 7"/>
          <p:cNvSpPr/>
          <p:nvPr/>
        </p:nvSpPr>
        <p:spPr>
          <a:xfrm>
            <a:off x="6119446" y="3006969"/>
            <a:ext cx="2532185" cy="1688123"/>
          </a:xfrm>
          <a:prstGeom prst="irregularSeal1">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b="1" dirty="0">
                <a:solidFill>
                  <a:srgbClr val="FF0000"/>
                </a:solidFill>
              </a:rPr>
              <a:t>How to?</a:t>
            </a:r>
            <a:endParaRPr kumimoji="1" lang="zh-CN" altLang="en-US" sz="2215" b="1" dirty="0">
              <a:solidFill>
                <a:srgbClr val="FF0000"/>
              </a:solidFill>
            </a:endParaRPr>
          </a:p>
        </p:txBody>
      </p:sp>
      <p:sp>
        <p:nvSpPr>
          <p:cNvPr id="91" name="Rectangle 90"/>
          <p:cNvSpPr/>
          <p:nvPr/>
        </p:nvSpPr>
        <p:spPr>
          <a:xfrm>
            <a:off x="400700" y="1264304"/>
            <a:ext cx="1216990" cy="2441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2" b="1" dirty="0">
                <a:solidFill>
                  <a:srgbClr val="0000CC"/>
                </a:solidFill>
              </a:rPr>
              <a:t>Topics</a:t>
            </a:r>
          </a:p>
        </p:txBody>
      </p:sp>
    </p:spTree>
    <p:extLst>
      <p:ext uri="{BB962C8B-B14F-4D97-AF65-F5344CB8AC3E}">
        <p14:creationId xmlns:p14="http://schemas.microsoft.com/office/powerpoint/2010/main" val="979239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blinds(horizontal)">
                                      <p:cBhvr>
                                        <p:cTn id="14" dur="500"/>
                                        <p:tgtEl>
                                          <p:spTgt spid="7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linds(horizontal)">
                                      <p:cBhvr>
                                        <p:cTn id="17" dur="500"/>
                                        <p:tgtEl>
                                          <p:spTgt spid="7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linds(horizontal)">
                                      <p:cBhvr>
                                        <p:cTn id="20" dur="500"/>
                                        <p:tgtEl>
                                          <p:spTgt spid="7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linds(horizontal)">
                                      <p:cBhvr>
                                        <p:cTn id="23" dur="500"/>
                                        <p:tgtEl>
                                          <p:spTgt spid="7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blinds(horizontal)">
                                      <p:cBhvr>
                                        <p:cTn id="26" dur="500"/>
                                        <p:tgtEl>
                                          <p:spTgt spid="8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linds(horizontal)">
                                      <p:cBhvr>
                                        <p:cTn id="29" dur="500"/>
                                        <p:tgtEl>
                                          <p:spTgt spid="8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linds(horizontal)">
                                      <p:cBhvr>
                                        <p:cTn id="32" dur="500"/>
                                        <p:tgtEl>
                                          <p:spTgt spid="8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blinds(horizontal)">
                                      <p:cBhvr>
                                        <p:cTn id="35" dur="500"/>
                                        <p:tgtEl>
                                          <p:spTgt spid="8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blinds(horizontal)">
                                      <p:cBhvr>
                                        <p:cTn id="38" dur="500"/>
                                        <p:tgtEl>
                                          <p:spTgt spid="8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blinds(horizontal)">
                                      <p:cBhvr>
                                        <p:cTn id="41" dur="500"/>
                                        <p:tgtEl>
                                          <p:spTgt spid="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blinds(horizontal)">
                                      <p:cBhvr>
                                        <p:cTn id="44" dur="500"/>
                                        <p:tgtEl>
                                          <p:spTgt spid="9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6" grpId="0"/>
      <p:bldP spid="77" grpId="0"/>
      <p:bldP spid="78" grpId="0"/>
      <p:bldP spid="79" grpId="0"/>
      <p:bldP spid="80" grpId="0"/>
      <p:bldP spid="81" grpId="0"/>
      <p:bldP spid="82" grpId="0"/>
      <p:bldP spid="83" grpId="0"/>
      <p:bldP spid="84" grpId="0"/>
      <p:bldP spid="89" grpId="0" animBg="1"/>
      <p:bldP spid="90"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altLang="zh-CN" sz="3323" dirty="0"/>
              <a:t>The Solution: Topical Affinity Propagation</a:t>
            </a:r>
            <a:endParaRPr lang="zh-CN" altLang="en-US" sz="3323" dirty="0"/>
          </a:p>
        </p:txBody>
      </p:sp>
      <p:sp>
        <p:nvSpPr>
          <p:cNvPr id="4"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92" kern="0" dirty="0">
                <a:latin typeface="+mn-lt"/>
                <a:ea typeface="+mn-ea"/>
              </a:rPr>
              <a:t>[1] Jie Tang, </a:t>
            </a:r>
            <a:r>
              <a:rPr lang="en-US" altLang="zh-CN" sz="1292" kern="0" dirty="0" err="1">
                <a:latin typeface="+mn-lt"/>
                <a:ea typeface="+mn-ea"/>
              </a:rPr>
              <a:t>Jimeng</a:t>
            </a:r>
            <a:r>
              <a:rPr lang="en-US" altLang="zh-CN" sz="1292" kern="0" dirty="0">
                <a:latin typeface="+mn-lt"/>
                <a:ea typeface="+mn-ea"/>
              </a:rPr>
              <a:t> Sun, Chi Wang, and </a:t>
            </a:r>
            <a:r>
              <a:rPr lang="en-US" altLang="zh-CN" sz="1292" kern="0" dirty="0" err="1">
                <a:latin typeface="+mn-lt"/>
                <a:ea typeface="+mn-ea"/>
              </a:rPr>
              <a:t>Zi</a:t>
            </a:r>
            <a:r>
              <a:rPr lang="en-US" altLang="zh-CN" sz="1292" kern="0" dirty="0">
                <a:latin typeface="+mn-lt"/>
                <a:ea typeface="+mn-ea"/>
              </a:rPr>
              <a:t> Yang. Social Influence Analysis in Large-scale Networks. </a:t>
            </a:r>
            <a:r>
              <a:rPr lang="en-US" altLang="zh-CN" sz="1292" b="1" kern="0" dirty="0" smtClean="0">
                <a:latin typeface="+mn-lt"/>
                <a:ea typeface="+mn-ea"/>
              </a:rPr>
              <a:t>KDD’09</a:t>
            </a:r>
            <a:r>
              <a:rPr lang="en-US" altLang="zh-CN" sz="1292" kern="0" dirty="0" smtClean="0">
                <a:latin typeface="+mn-lt"/>
                <a:ea typeface="+mn-ea"/>
              </a:rPr>
              <a:t>, </a:t>
            </a:r>
            <a:r>
              <a:rPr lang="en-US" altLang="zh-CN" sz="1292" kern="0" dirty="0">
                <a:latin typeface="+mn-lt"/>
                <a:ea typeface="+mn-ea"/>
              </a:rPr>
              <a:t>pages </a:t>
            </a:r>
            <a:r>
              <a:rPr lang="en-US" altLang="zh-CN" sz="1292" kern="0" dirty="0" smtClean="0">
                <a:latin typeface="+mn-lt"/>
                <a:ea typeface="+mn-ea"/>
              </a:rPr>
              <a:t>807-816. </a:t>
            </a:r>
            <a:endParaRPr lang="en-US" altLang="zh-CN" sz="1292" kern="0" dirty="0">
              <a:latin typeface="+mn-lt"/>
              <a:ea typeface="+mn-ea"/>
            </a:endParaRPr>
          </a:p>
        </p:txBody>
      </p:sp>
      <p:pic>
        <p:nvPicPr>
          <p:cNvPr id="5" name="图片 4" descr="无标题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51" y="1534636"/>
            <a:ext cx="4251186" cy="3812699"/>
          </a:xfrm>
          <a:prstGeom prst="rect">
            <a:avLst/>
          </a:prstGeom>
        </p:spPr>
      </p:pic>
      <p:sp>
        <p:nvSpPr>
          <p:cNvPr id="6" name="Rectangle 12"/>
          <p:cNvSpPr/>
          <p:nvPr/>
        </p:nvSpPr>
        <p:spPr>
          <a:xfrm>
            <a:off x="2976749" y="2365512"/>
            <a:ext cx="741495" cy="977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26"/>
          <p:cNvSpPr/>
          <p:nvPr/>
        </p:nvSpPr>
        <p:spPr>
          <a:xfrm>
            <a:off x="2777342" y="1999918"/>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a:t>
            </a:r>
          </a:p>
        </p:txBody>
      </p:sp>
      <p:sp>
        <p:nvSpPr>
          <p:cNvPr id="8" name="Rectangle 26"/>
          <p:cNvSpPr/>
          <p:nvPr/>
        </p:nvSpPr>
        <p:spPr>
          <a:xfrm>
            <a:off x="4708238" y="2764311"/>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a:t>
            </a:r>
          </a:p>
        </p:txBody>
      </p:sp>
      <p:sp>
        <p:nvSpPr>
          <p:cNvPr id="9" name="Rectangle 26"/>
          <p:cNvSpPr/>
          <p:nvPr/>
        </p:nvSpPr>
        <p:spPr>
          <a:xfrm>
            <a:off x="4512013" y="4060455"/>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t>
            </a:r>
            <a:r>
              <a:rPr lang="en-US" sz="1477">
                <a:solidFill>
                  <a:srgbClr val="0000FF"/>
                </a:solidFill>
              </a:rPr>
              <a:t>arket</a:t>
            </a:r>
            <a:endParaRPr lang="en-US" sz="1477" dirty="0">
              <a:solidFill>
                <a:srgbClr val="0000FF"/>
              </a:solidFill>
            </a:endParaRPr>
          </a:p>
        </p:txBody>
      </p:sp>
      <p:sp>
        <p:nvSpPr>
          <p:cNvPr id="11" name="Rectangle 26"/>
          <p:cNvSpPr/>
          <p:nvPr/>
        </p:nvSpPr>
        <p:spPr>
          <a:xfrm>
            <a:off x="1816838" y="5183365"/>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a:t>
            </a:r>
          </a:p>
        </p:txBody>
      </p:sp>
      <p:sp>
        <p:nvSpPr>
          <p:cNvPr id="12" name="Rectangle 26"/>
          <p:cNvSpPr/>
          <p:nvPr/>
        </p:nvSpPr>
        <p:spPr>
          <a:xfrm>
            <a:off x="3109684" y="5123958"/>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Strategy</a:t>
            </a:r>
          </a:p>
        </p:txBody>
      </p:sp>
      <p:sp>
        <p:nvSpPr>
          <p:cNvPr id="13" name="Rectangle 26"/>
          <p:cNvSpPr/>
          <p:nvPr/>
        </p:nvSpPr>
        <p:spPr>
          <a:xfrm>
            <a:off x="321290" y="3754283"/>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Strategy</a:t>
            </a:r>
          </a:p>
        </p:txBody>
      </p:sp>
      <p:sp>
        <p:nvSpPr>
          <p:cNvPr id="14" name="Rectangle 26"/>
          <p:cNvSpPr/>
          <p:nvPr/>
        </p:nvSpPr>
        <p:spPr>
          <a:xfrm>
            <a:off x="849740" y="2059326"/>
            <a:ext cx="1196441"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Strategy</a:t>
            </a:r>
          </a:p>
        </p:txBody>
      </p:sp>
      <p:sp>
        <p:nvSpPr>
          <p:cNvPr id="2" name="矩形 1"/>
          <p:cNvSpPr/>
          <p:nvPr/>
        </p:nvSpPr>
        <p:spPr>
          <a:xfrm>
            <a:off x="6001088" y="1318846"/>
            <a:ext cx="3076449" cy="3672174"/>
          </a:xfrm>
          <a:prstGeom prst="rect">
            <a:avLst/>
          </a:prstGeom>
          <a:no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2215" dirty="0">
                <a:solidFill>
                  <a:srgbClr val="800000"/>
                </a:solidFill>
              </a:rPr>
              <a:t>Basic Idea: </a:t>
            </a:r>
          </a:p>
          <a:p>
            <a:r>
              <a:rPr kumimoji="1" lang="en-US" altLang="zh-CN" sz="2215" dirty="0">
                <a:solidFill>
                  <a:srgbClr val="000090"/>
                </a:solidFill>
              </a:rPr>
              <a:t>If a user is </a:t>
            </a:r>
            <a:r>
              <a:rPr kumimoji="1" lang="en-US" altLang="zh-CN" sz="2215" dirty="0">
                <a:solidFill>
                  <a:srgbClr val="FF0000"/>
                </a:solidFill>
              </a:rPr>
              <a:t>located</a:t>
            </a:r>
            <a:r>
              <a:rPr kumimoji="1" lang="en-US" altLang="zh-CN" sz="2215" dirty="0">
                <a:solidFill>
                  <a:srgbClr val="000090"/>
                </a:solidFill>
              </a:rPr>
              <a:t> in the center of a “</a:t>
            </a:r>
            <a:r>
              <a:rPr kumimoji="1" lang="en-US" altLang="zh-CN" sz="2215" dirty="0">
                <a:solidFill>
                  <a:srgbClr val="FF0000"/>
                </a:solidFill>
              </a:rPr>
              <a:t>Market</a:t>
            </a:r>
            <a:r>
              <a:rPr kumimoji="1" lang="en-US" altLang="zh-CN" sz="2215" dirty="0">
                <a:solidFill>
                  <a:srgbClr val="000090"/>
                </a:solidFill>
              </a:rPr>
              <a:t>” community, and is “</a:t>
            </a:r>
            <a:r>
              <a:rPr kumimoji="1" lang="en-US" altLang="zh-CN" sz="2215" dirty="0">
                <a:solidFill>
                  <a:srgbClr val="FF0000"/>
                </a:solidFill>
              </a:rPr>
              <a:t>similar</a:t>
            </a:r>
            <a:r>
              <a:rPr kumimoji="1" lang="en-US" altLang="zh-CN" sz="2215" dirty="0">
                <a:solidFill>
                  <a:srgbClr val="000090"/>
                </a:solidFill>
              </a:rPr>
              <a:t>” to the other users, then she/he would have a strong </a:t>
            </a:r>
            <a:r>
              <a:rPr kumimoji="1" lang="en-US" altLang="zh-CN" sz="2215" dirty="0">
                <a:solidFill>
                  <a:srgbClr val="FF0000"/>
                </a:solidFill>
              </a:rPr>
              <a:t>influence</a:t>
            </a:r>
            <a:r>
              <a:rPr kumimoji="1" lang="en-US" altLang="zh-CN" sz="2215" dirty="0">
                <a:solidFill>
                  <a:srgbClr val="000090"/>
                </a:solidFill>
              </a:rPr>
              <a:t> on the other users. </a:t>
            </a:r>
          </a:p>
          <a:p>
            <a:pPr algn="r"/>
            <a:r>
              <a:rPr kumimoji="1" lang="en-US" altLang="zh-CN" sz="2215" dirty="0">
                <a:solidFill>
                  <a:srgbClr val="000090"/>
                </a:solidFill>
              </a:rPr>
              <a:t>—</a:t>
            </a:r>
            <a:r>
              <a:rPr kumimoji="1" lang="en-US" altLang="zh-CN" sz="2215" dirty="0" err="1">
                <a:solidFill>
                  <a:srgbClr val="000090"/>
                </a:solidFill>
              </a:rPr>
              <a:t>Homophily</a:t>
            </a:r>
            <a:r>
              <a:rPr kumimoji="1" lang="en-US" altLang="zh-CN" sz="2215" dirty="0">
                <a:solidFill>
                  <a:srgbClr val="000090"/>
                </a:solidFill>
              </a:rPr>
              <a:t> theory</a:t>
            </a:r>
            <a:endParaRPr kumimoji="1" lang="zh-CN" altLang="en-US" sz="2215" dirty="0">
              <a:solidFill>
                <a:srgbClr val="000090"/>
              </a:solidFill>
            </a:endParaRPr>
          </a:p>
        </p:txBody>
      </p:sp>
    </p:spTree>
    <p:extLst>
      <p:ext uri="{BB962C8B-B14F-4D97-AF65-F5344CB8AC3E}">
        <p14:creationId xmlns:p14="http://schemas.microsoft.com/office/powerpoint/2010/main" val="1917140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altLang="zh-CN" sz="3323" dirty="0"/>
              <a:t>The Solution: Topical Affinity Propagation</a:t>
            </a:r>
            <a:endParaRPr lang="zh-CN" altLang="en-US" sz="3323" dirty="0"/>
          </a:p>
        </p:txBody>
      </p:sp>
      <p:pic>
        <p:nvPicPr>
          <p:cNvPr id="5" name="图片 4" descr="无标题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51" y="1534636"/>
            <a:ext cx="4251186" cy="3812699"/>
          </a:xfrm>
          <a:prstGeom prst="rect">
            <a:avLst/>
          </a:prstGeom>
        </p:spPr>
      </p:pic>
      <p:sp>
        <p:nvSpPr>
          <p:cNvPr id="6" name="Rectangle 12"/>
          <p:cNvSpPr/>
          <p:nvPr/>
        </p:nvSpPr>
        <p:spPr>
          <a:xfrm>
            <a:off x="2976749" y="2365512"/>
            <a:ext cx="741495" cy="977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26"/>
          <p:cNvSpPr/>
          <p:nvPr/>
        </p:nvSpPr>
        <p:spPr>
          <a:xfrm>
            <a:off x="2777342" y="1999918"/>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Politics</a:t>
            </a:r>
          </a:p>
        </p:txBody>
      </p:sp>
      <p:sp>
        <p:nvSpPr>
          <p:cNvPr id="8" name="Rectangle 26"/>
          <p:cNvSpPr/>
          <p:nvPr/>
        </p:nvSpPr>
        <p:spPr>
          <a:xfrm>
            <a:off x="4708238" y="2764311"/>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Politics</a:t>
            </a:r>
          </a:p>
        </p:txBody>
      </p:sp>
      <p:sp>
        <p:nvSpPr>
          <p:cNvPr id="9" name="Rectangle 26"/>
          <p:cNvSpPr/>
          <p:nvPr/>
        </p:nvSpPr>
        <p:spPr>
          <a:xfrm>
            <a:off x="4512013" y="4060455"/>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Politics</a:t>
            </a:r>
          </a:p>
        </p:txBody>
      </p:sp>
      <p:sp>
        <p:nvSpPr>
          <p:cNvPr id="11" name="Rectangle 26"/>
          <p:cNvSpPr/>
          <p:nvPr/>
        </p:nvSpPr>
        <p:spPr>
          <a:xfrm>
            <a:off x="1816838" y="5183365"/>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Politics</a:t>
            </a:r>
          </a:p>
        </p:txBody>
      </p:sp>
      <p:sp>
        <p:nvSpPr>
          <p:cNvPr id="12" name="Rectangle 26"/>
          <p:cNvSpPr/>
          <p:nvPr/>
        </p:nvSpPr>
        <p:spPr>
          <a:xfrm>
            <a:off x="3109684" y="5123958"/>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 Strategy</a:t>
            </a:r>
          </a:p>
        </p:txBody>
      </p:sp>
      <p:sp>
        <p:nvSpPr>
          <p:cNvPr id="13" name="Rectangle 26"/>
          <p:cNvSpPr/>
          <p:nvPr/>
        </p:nvSpPr>
        <p:spPr>
          <a:xfrm>
            <a:off x="321290" y="3754283"/>
            <a:ext cx="1326080"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 Strategy</a:t>
            </a:r>
          </a:p>
        </p:txBody>
      </p:sp>
      <p:sp>
        <p:nvSpPr>
          <p:cNvPr id="14" name="Rectangle 26"/>
          <p:cNvSpPr/>
          <p:nvPr/>
        </p:nvSpPr>
        <p:spPr>
          <a:xfrm>
            <a:off x="849740" y="2059326"/>
            <a:ext cx="1196441" cy="4058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7" dirty="0">
                <a:solidFill>
                  <a:srgbClr val="0000FF"/>
                </a:solidFill>
              </a:rPr>
              <a:t>Market Strategy</a:t>
            </a:r>
          </a:p>
        </p:txBody>
      </p:sp>
      <p:sp>
        <p:nvSpPr>
          <p:cNvPr id="3" name="Rectangle 2"/>
          <p:cNvSpPr/>
          <p:nvPr/>
        </p:nvSpPr>
        <p:spPr>
          <a:xfrm>
            <a:off x="3657600" y="1232504"/>
            <a:ext cx="3938954" cy="6282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Define a function to quantify the similarity between neighborhood users </a:t>
            </a:r>
            <a:endParaRPr lang="en-US" sz="1600" dirty="0">
              <a:solidFill>
                <a:schemeClr val="tx1"/>
              </a:solidFill>
            </a:endParaRPr>
          </a:p>
        </p:txBody>
      </p:sp>
      <p:cxnSp>
        <p:nvCxnSpPr>
          <p:cNvPr id="15" name="Straight Arrow Connector 14"/>
          <p:cNvCxnSpPr>
            <a:stCxn id="3" idx="2"/>
          </p:cNvCxnSpPr>
          <p:nvPr/>
        </p:nvCxnSpPr>
        <p:spPr>
          <a:xfrm flipH="1">
            <a:off x="4802779" y="1860776"/>
            <a:ext cx="824298" cy="6180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p:cNvCxnSpPr>
          <p:nvPr/>
        </p:nvCxnSpPr>
        <p:spPr>
          <a:xfrm flipH="1">
            <a:off x="3657600" y="1860777"/>
            <a:ext cx="1969477" cy="765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501489" y="3433774"/>
            <a:ext cx="2798450" cy="6282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Estimate how a user </a:t>
            </a:r>
            <a:r>
              <a:rPr lang="en-US" sz="1600" smtClean="0">
                <a:solidFill>
                  <a:schemeClr val="tx1"/>
                </a:solidFill>
              </a:rPr>
              <a:t>can represent his neighbors</a:t>
            </a:r>
            <a:endParaRPr lang="en-US" sz="1600" dirty="0">
              <a:solidFill>
                <a:schemeClr val="tx1"/>
              </a:solidFill>
            </a:endParaRPr>
          </a:p>
        </p:txBody>
      </p:sp>
      <p:cxnSp>
        <p:nvCxnSpPr>
          <p:cNvPr id="25" name="Straight Arrow Connector 24"/>
          <p:cNvCxnSpPr>
            <a:stCxn id="24" idx="1"/>
          </p:cNvCxnSpPr>
          <p:nvPr/>
        </p:nvCxnSpPr>
        <p:spPr>
          <a:xfrm flipH="1" flipV="1">
            <a:off x="4103422" y="2871988"/>
            <a:ext cx="1398066" cy="875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1"/>
          </p:cNvCxnSpPr>
          <p:nvPr/>
        </p:nvCxnSpPr>
        <p:spPr>
          <a:xfrm flipH="1">
            <a:off x="4343304" y="3747910"/>
            <a:ext cx="1158185" cy="763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378" name="Straight Arrow Connector 58377"/>
          <p:cNvCxnSpPr/>
          <p:nvPr/>
        </p:nvCxnSpPr>
        <p:spPr>
          <a:xfrm flipH="1" flipV="1">
            <a:off x="2351690" y="2233246"/>
            <a:ext cx="658286" cy="492197"/>
          </a:xfrm>
          <a:prstGeom prst="straightConnector1">
            <a:avLst/>
          </a:prstGeom>
          <a:ln w="571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626016" y="2725616"/>
            <a:ext cx="717289" cy="229851"/>
          </a:xfrm>
          <a:prstGeom prst="straightConnector1">
            <a:avLst/>
          </a:prstGeom>
          <a:ln w="571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570593" y="3440985"/>
            <a:ext cx="772711" cy="550722"/>
          </a:xfrm>
          <a:prstGeom prst="straightConnector1">
            <a:avLst/>
          </a:prstGeom>
          <a:ln w="571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479878" y="3549853"/>
            <a:ext cx="794567" cy="878986"/>
          </a:xfrm>
          <a:prstGeom prst="straightConnector1">
            <a:avLst/>
          </a:prstGeom>
          <a:ln w="5715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385484" y="4765431"/>
            <a:ext cx="3195809" cy="9010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topic information can be obtained by </a:t>
            </a:r>
            <a:r>
              <a:rPr lang="en-US" sz="1600" smtClean="0">
                <a:solidFill>
                  <a:schemeClr val="tx1"/>
                </a:solidFill>
              </a:rPr>
              <a:t>any tagging system </a:t>
            </a:r>
            <a:r>
              <a:rPr lang="en-US" sz="1600" dirty="0" smtClean="0">
                <a:solidFill>
                  <a:schemeClr val="tx1"/>
                </a:solidFill>
              </a:rPr>
              <a:t>or </a:t>
            </a:r>
            <a:r>
              <a:rPr lang="en-US" sz="1600" smtClean="0">
                <a:solidFill>
                  <a:schemeClr val="tx1"/>
                </a:solidFill>
              </a:rPr>
              <a:t>topic modeling approach</a:t>
            </a:r>
            <a:endParaRPr lang="en-US" sz="1600" dirty="0">
              <a:solidFill>
                <a:schemeClr val="tx1"/>
              </a:solidFill>
            </a:endParaRPr>
          </a:p>
        </p:txBody>
      </p:sp>
      <p:cxnSp>
        <p:nvCxnSpPr>
          <p:cNvPr id="56" name="Straight Arrow Connector 55"/>
          <p:cNvCxnSpPr>
            <a:stCxn id="55" idx="1"/>
          </p:cNvCxnSpPr>
          <p:nvPr/>
        </p:nvCxnSpPr>
        <p:spPr>
          <a:xfrm flipH="1" flipV="1">
            <a:off x="5158444" y="4475048"/>
            <a:ext cx="227040" cy="7409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5" idx="1"/>
          </p:cNvCxnSpPr>
          <p:nvPr/>
        </p:nvCxnSpPr>
        <p:spPr>
          <a:xfrm flipH="1">
            <a:off x="4218013" y="5215977"/>
            <a:ext cx="1167471" cy="1400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98304" y="2596042"/>
            <a:ext cx="717289" cy="229851"/>
          </a:xfrm>
          <a:prstGeom prst="straightConnector1">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1116" y="2874878"/>
            <a:ext cx="717289" cy="229851"/>
          </a:xfrm>
          <a:prstGeom prst="straightConnector1">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86400" y="1956718"/>
            <a:ext cx="3587262" cy="701432"/>
          </a:xfrm>
          <a:prstGeom prst="rect">
            <a:avLst/>
          </a:prstGeom>
          <a:solidFill>
            <a:srgbClr val="1BF3FB">
              <a:alpha val="2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230" tIns="199385" rIns="0" bIns="199385" rtlCol="0" anchor="ctr"/>
          <a:lstStyle/>
          <a:p>
            <a:r>
              <a:rPr lang="en-US" sz="1100" dirty="0">
                <a:solidFill>
                  <a:srgbClr val="FF0000"/>
                </a:solidFill>
              </a:rPr>
              <a:t>How “Ada” thought he </a:t>
            </a:r>
            <a:r>
              <a:rPr lang="en-US" sz="1100" b="1" dirty="0">
                <a:solidFill>
                  <a:srgbClr val="FF0000"/>
                </a:solidFill>
              </a:rPr>
              <a:t>influenced</a:t>
            </a:r>
            <a:r>
              <a:rPr lang="en-US" sz="1100" dirty="0">
                <a:solidFill>
                  <a:srgbClr val="FF0000"/>
                </a:solidFill>
              </a:rPr>
              <a:t> “Bob”?</a:t>
            </a:r>
          </a:p>
          <a:p>
            <a:endParaRPr lang="en-US" sz="900" dirty="0">
              <a:solidFill>
                <a:schemeClr val="tx1"/>
              </a:solidFill>
            </a:endParaRPr>
          </a:p>
          <a:p>
            <a:r>
              <a:rPr lang="en-US" sz="1100" dirty="0">
                <a:solidFill>
                  <a:schemeClr val="tx1"/>
                </a:solidFill>
              </a:rPr>
              <a:t>How “Bob” thought he </a:t>
            </a:r>
            <a:r>
              <a:rPr lang="en-US" sz="1100" b="1" dirty="0">
                <a:solidFill>
                  <a:schemeClr val="tx1"/>
                </a:solidFill>
              </a:rPr>
              <a:t>was influenced </a:t>
            </a:r>
            <a:r>
              <a:rPr lang="en-US" sz="1100" dirty="0">
                <a:solidFill>
                  <a:schemeClr val="tx1"/>
                </a:solidFill>
              </a:rPr>
              <a:t>by “Ada”?</a:t>
            </a:r>
          </a:p>
        </p:txBody>
      </p:sp>
      <p:cxnSp>
        <p:nvCxnSpPr>
          <p:cNvPr id="31" name="Straight Arrow Connector 30"/>
          <p:cNvCxnSpPr/>
          <p:nvPr/>
        </p:nvCxnSpPr>
        <p:spPr>
          <a:xfrm flipV="1">
            <a:off x="5550647" y="2167314"/>
            <a:ext cx="332308" cy="2790"/>
          </a:xfrm>
          <a:prstGeom prst="straightConnector1">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50647" y="2471935"/>
            <a:ext cx="332308" cy="1"/>
          </a:xfrm>
          <a:prstGeom prst="straightConnector1">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1"/>
          </p:cNvCxnSpPr>
          <p:nvPr/>
        </p:nvCxnSpPr>
        <p:spPr>
          <a:xfrm flipH="1">
            <a:off x="4435764" y="2307434"/>
            <a:ext cx="1050636" cy="350716"/>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33"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92" kern="0" dirty="0">
                <a:latin typeface="+mn-lt"/>
                <a:ea typeface="+mn-ea"/>
              </a:rPr>
              <a:t>[1] Jie Tang, </a:t>
            </a:r>
            <a:r>
              <a:rPr lang="en-US" altLang="zh-CN" sz="1292" kern="0" dirty="0" err="1">
                <a:latin typeface="+mn-lt"/>
                <a:ea typeface="+mn-ea"/>
              </a:rPr>
              <a:t>Jimeng</a:t>
            </a:r>
            <a:r>
              <a:rPr lang="en-US" altLang="zh-CN" sz="1292" kern="0" dirty="0">
                <a:latin typeface="+mn-lt"/>
                <a:ea typeface="+mn-ea"/>
              </a:rPr>
              <a:t> Sun, Chi Wang, and </a:t>
            </a:r>
            <a:r>
              <a:rPr lang="en-US" altLang="zh-CN" sz="1292" kern="0" dirty="0" err="1">
                <a:latin typeface="+mn-lt"/>
                <a:ea typeface="+mn-ea"/>
              </a:rPr>
              <a:t>Zi</a:t>
            </a:r>
            <a:r>
              <a:rPr lang="en-US" altLang="zh-CN" sz="1292" kern="0" dirty="0">
                <a:latin typeface="+mn-lt"/>
                <a:ea typeface="+mn-ea"/>
              </a:rPr>
              <a:t> Yang. Social Influence Analysis in Large-scale Networks. </a:t>
            </a:r>
            <a:r>
              <a:rPr lang="en-US" altLang="zh-CN" sz="1292" b="1" kern="0" dirty="0" smtClean="0">
                <a:latin typeface="+mn-lt"/>
                <a:ea typeface="+mn-ea"/>
              </a:rPr>
              <a:t>KDD’09</a:t>
            </a:r>
            <a:r>
              <a:rPr lang="en-US" altLang="zh-CN" sz="1292" kern="0" dirty="0" smtClean="0">
                <a:latin typeface="+mn-lt"/>
                <a:ea typeface="+mn-ea"/>
              </a:rPr>
              <a:t>, </a:t>
            </a:r>
            <a:r>
              <a:rPr lang="en-US" altLang="zh-CN" sz="1292" kern="0" dirty="0">
                <a:latin typeface="+mn-lt"/>
                <a:ea typeface="+mn-ea"/>
              </a:rPr>
              <a:t>pages </a:t>
            </a:r>
            <a:r>
              <a:rPr lang="en-US" altLang="zh-CN" sz="1292" kern="0" dirty="0" smtClean="0">
                <a:latin typeface="+mn-lt"/>
                <a:ea typeface="+mn-ea"/>
              </a:rPr>
              <a:t>807-816. </a:t>
            </a:r>
            <a:endParaRPr lang="en-US" altLang="zh-CN" sz="1292" kern="0" dirty="0">
              <a:latin typeface="+mn-lt"/>
              <a:ea typeface="+mn-ea"/>
            </a:endParaRPr>
          </a:p>
        </p:txBody>
      </p:sp>
    </p:spTree>
    <p:extLst>
      <p:ext uri="{BB962C8B-B14F-4D97-AF65-F5344CB8AC3E}">
        <p14:creationId xmlns:p14="http://schemas.microsoft.com/office/powerpoint/2010/main" val="528332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nodeType="withEffect">
                                  <p:stCondLst>
                                    <p:cond delay="0"/>
                                  </p:stCondLst>
                                  <p:childTnLst>
                                    <p:set>
                                      <p:cBhvr>
                                        <p:cTn id="12" dur="1" fill="hold">
                                          <p:stCondLst>
                                            <p:cond delay="0"/>
                                          </p:stCondLst>
                                        </p:cTn>
                                        <p:tgtEl>
                                          <p:spTgt spid="58378"/>
                                        </p:tgtEl>
                                        <p:attrNameLst>
                                          <p:attrName>style.visibility</p:attrName>
                                        </p:attrNameLst>
                                      </p:cBhvr>
                                      <p:to>
                                        <p:strVal val="visible"/>
                                      </p:to>
                                    </p:set>
                                    <p:animEffect transition="in" filter="blinds(horizontal)">
                                      <p:cBhvr>
                                        <p:cTn id="13" dur="500"/>
                                        <p:tgtEl>
                                          <p:spTgt spid="58378"/>
                                        </p:tgtEl>
                                      </p:cBhvr>
                                    </p:animEffect>
                                  </p:childTnLst>
                                </p:cTn>
                              </p:par>
                              <p:par>
                                <p:cTn id="14" presetID="3" presetClass="entr" presetSubtype="1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linds(horizontal)">
                                      <p:cBhvr>
                                        <p:cTn id="16" dur="500"/>
                                        <p:tgtEl>
                                          <p:spTgt spid="45"/>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par>
                                <p:cTn id="31" presetID="3" presetClass="entr" presetSubtype="1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par>
                                <p:cTn id="43" presetID="3" presetClass="entr" presetSubtype="1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linds(horizont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linds(horizontal)">
                                      <p:cBhvr>
                                        <p:cTn id="50" dur="500"/>
                                        <p:tgtEl>
                                          <p:spTgt spid="55"/>
                                        </p:tgtEl>
                                      </p:cBhvr>
                                    </p:animEffect>
                                  </p:childTnLst>
                                </p:cTn>
                              </p:par>
                              <p:par>
                                <p:cTn id="51" presetID="3" presetClass="entr" presetSubtype="1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linds(horizontal)">
                                      <p:cBhvr>
                                        <p:cTn id="53" dur="500"/>
                                        <p:tgtEl>
                                          <p:spTgt spid="56"/>
                                        </p:tgtEl>
                                      </p:cBhvr>
                                    </p:animEffect>
                                  </p:childTnLst>
                                </p:cTn>
                              </p:par>
                              <p:par>
                                <p:cTn id="54" presetID="3" presetClass="entr" presetSubtype="1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blinds(horizontal)">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5"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 Factor Graph (TFG) Model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639071" y="1293965"/>
            <a:ext cx="5574323" cy="4325815"/>
          </a:xfrm>
          <a:prstGeom prst="rect">
            <a:avLst/>
          </a:prstGeom>
          <a:noFill/>
          <a:ln w="9525">
            <a:noFill/>
            <a:miter lim="800000"/>
            <a:headEnd/>
            <a:tailEnd/>
          </a:ln>
        </p:spPr>
      </p:pic>
      <p:sp>
        <p:nvSpPr>
          <p:cNvPr id="5" name="Oval 4"/>
          <p:cNvSpPr/>
          <p:nvPr/>
        </p:nvSpPr>
        <p:spPr>
          <a:xfrm>
            <a:off x="3380568" y="4731826"/>
            <a:ext cx="438156" cy="438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14" idx="3"/>
            <a:endCxn id="12" idx="2"/>
          </p:cNvCxnSpPr>
          <p:nvPr/>
        </p:nvCxnSpPr>
        <p:spPr>
          <a:xfrm flipV="1">
            <a:off x="2571662" y="2658990"/>
            <a:ext cx="808903" cy="285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57201" y="4372721"/>
            <a:ext cx="1584103" cy="53926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Node/user</a:t>
            </a:r>
            <a:endParaRPr lang="en-US" dirty="0">
              <a:solidFill>
                <a:schemeClr val="tx1"/>
              </a:solidFill>
            </a:endParaRPr>
          </a:p>
        </p:txBody>
      </p:sp>
      <p:sp>
        <p:nvSpPr>
          <p:cNvPr id="12" name="Oval 11"/>
          <p:cNvSpPr/>
          <p:nvPr/>
        </p:nvSpPr>
        <p:spPr>
          <a:xfrm>
            <a:off x="3380568" y="2439933"/>
            <a:ext cx="438156" cy="438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2671" y="2181941"/>
            <a:ext cx="2178995" cy="10111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rPr>
              <a:t>Nodes that have the highest influence on the current node</a:t>
            </a:r>
            <a:endParaRPr lang="en-US" dirty="0">
              <a:solidFill>
                <a:schemeClr val="tx1"/>
              </a:solidFill>
            </a:endParaRPr>
          </a:p>
        </p:txBody>
      </p:sp>
      <p:cxnSp>
        <p:nvCxnSpPr>
          <p:cNvPr id="19" name="Straight Arrow Connector 18"/>
          <p:cNvCxnSpPr>
            <a:stCxn id="9" idx="3"/>
            <a:endCxn id="5" idx="2"/>
          </p:cNvCxnSpPr>
          <p:nvPr/>
        </p:nvCxnSpPr>
        <p:spPr>
          <a:xfrm>
            <a:off x="2841295" y="4642356"/>
            <a:ext cx="539269" cy="3085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0087" y="5451280"/>
            <a:ext cx="8447995" cy="7048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00CC"/>
                </a:solidFill>
              </a:rPr>
              <a:t>The problem is cast as</a:t>
            </a:r>
            <a:r>
              <a:rPr lang="en-US" dirty="0" smtClean="0">
                <a:solidFill>
                  <a:srgbClr val="0000CC"/>
                </a:solidFill>
              </a:rPr>
              <a:t> identifying which node has the </a:t>
            </a:r>
            <a:r>
              <a:rPr lang="en-US" b="1" dirty="0" smtClean="0">
                <a:solidFill>
                  <a:srgbClr val="0000CC"/>
                </a:solidFill>
              </a:rPr>
              <a:t>highest probability </a:t>
            </a:r>
            <a:r>
              <a:rPr lang="en-US" dirty="0" smtClean="0">
                <a:solidFill>
                  <a:srgbClr val="0000CC"/>
                </a:solidFill>
              </a:rPr>
              <a:t>to </a:t>
            </a:r>
            <a:r>
              <a:rPr lang="en-US" b="1" dirty="0" smtClean="0">
                <a:solidFill>
                  <a:srgbClr val="0000CC"/>
                </a:solidFill>
              </a:rPr>
              <a:t>influence</a:t>
            </a:r>
            <a:r>
              <a:rPr lang="en-US" dirty="0" smtClean="0">
                <a:solidFill>
                  <a:srgbClr val="0000CC"/>
                </a:solidFill>
              </a:rPr>
              <a:t> another node on a </a:t>
            </a:r>
            <a:r>
              <a:rPr lang="en-US" b="1" dirty="0" smtClean="0">
                <a:solidFill>
                  <a:srgbClr val="0000CC"/>
                </a:solidFill>
              </a:rPr>
              <a:t>specific topic </a:t>
            </a:r>
            <a:r>
              <a:rPr lang="en-US" dirty="0" smtClean="0">
                <a:solidFill>
                  <a:srgbClr val="0000CC"/>
                </a:solidFill>
              </a:rPr>
              <a:t>along with the edge.</a:t>
            </a:r>
            <a:endParaRPr lang="en-US" dirty="0">
              <a:solidFill>
                <a:srgbClr val="0000CC"/>
              </a:solidFill>
            </a:endParaRPr>
          </a:p>
        </p:txBody>
      </p:sp>
      <p:cxnSp>
        <p:nvCxnSpPr>
          <p:cNvPr id="26" name="Straight Arrow Connector 25"/>
          <p:cNvCxnSpPr>
            <a:stCxn id="29" idx="3"/>
          </p:cNvCxnSpPr>
          <p:nvPr/>
        </p:nvCxnSpPr>
        <p:spPr>
          <a:xfrm>
            <a:off x="2785673" y="1710085"/>
            <a:ext cx="1314468" cy="640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201570" y="1440446"/>
            <a:ext cx="1584103" cy="53926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 link</a:t>
            </a:r>
            <a:endParaRPr lang="en-US" dirty="0">
              <a:solidFill>
                <a:schemeClr val="tx1"/>
              </a:solidFill>
            </a:endParaRPr>
          </a:p>
        </p:txBody>
      </p:sp>
      <p:sp>
        <p:nvSpPr>
          <p:cNvPr id="13" name="Rectangle 12"/>
          <p:cNvSpPr/>
          <p:nvPr/>
        </p:nvSpPr>
        <p:spPr>
          <a:xfrm>
            <a:off x="2060572" y="3530117"/>
            <a:ext cx="1456351" cy="527622"/>
          </a:xfrm>
          <a:prstGeom prst="rect">
            <a:avLst/>
          </a:prstGeom>
          <a:solidFill>
            <a:srgbClr val="1BF3FB">
              <a:alpha val="34902"/>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2" dirty="0">
                <a:solidFill>
                  <a:schemeClr val="tx1"/>
                </a:solidFill>
              </a:rPr>
              <a:t>User-specific attributes</a:t>
            </a:r>
          </a:p>
        </p:txBody>
      </p:sp>
      <p:sp>
        <p:nvSpPr>
          <p:cNvPr id="15" name="Rectangle 14"/>
          <p:cNvSpPr/>
          <p:nvPr/>
        </p:nvSpPr>
        <p:spPr>
          <a:xfrm>
            <a:off x="3678357" y="1142917"/>
            <a:ext cx="1456351" cy="527622"/>
          </a:xfrm>
          <a:prstGeom prst="rect">
            <a:avLst/>
          </a:prstGeom>
          <a:solidFill>
            <a:srgbClr val="1BF3FB">
              <a:alpha val="34902"/>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2" dirty="0">
                <a:solidFill>
                  <a:schemeClr val="tx1"/>
                </a:solidFill>
              </a:rPr>
              <a:t>Asymmetric similarity </a:t>
            </a:r>
          </a:p>
        </p:txBody>
      </p:sp>
      <p:cxnSp>
        <p:nvCxnSpPr>
          <p:cNvPr id="16" name="Straight Arrow Connector 15"/>
          <p:cNvCxnSpPr/>
          <p:nvPr/>
        </p:nvCxnSpPr>
        <p:spPr>
          <a:xfrm flipV="1">
            <a:off x="3833317" y="1963615"/>
            <a:ext cx="770101" cy="410309"/>
          </a:xfrm>
          <a:prstGeom prst="straightConnector1">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53537" y="2197425"/>
            <a:ext cx="717286" cy="387514"/>
          </a:xfrm>
          <a:prstGeom prst="straightConnector1">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572209" y="1053317"/>
            <a:ext cx="1708590" cy="527622"/>
          </a:xfrm>
          <a:prstGeom prst="rect">
            <a:avLst/>
          </a:prstGeom>
          <a:solidFill>
            <a:srgbClr val="1BF3FB">
              <a:alpha val="34902"/>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2" dirty="0">
                <a:solidFill>
                  <a:schemeClr val="tx1"/>
                </a:solidFill>
              </a:rPr>
              <a:t>Topological feature or global constraint</a:t>
            </a:r>
          </a:p>
        </p:txBody>
      </p:sp>
    </p:spTree>
    <p:custDataLst>
      <p:tags r:id="rId1"/>
    </p:custDataLst>
    <p:extLst>
      <p:ext uri="{BB962C8B-B14F-4D97-AF65-F5344CB8AC3E}">
        <p14:creationId xmlns:p14="http://schemas.microsoft.com/office/powerpoint/2010/main" val="1978947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4" grpId="0" animBg="1"/>
      <p:bldP spid="25" grpId="0" animBg="1"/>
      <p:bldP spid="29" grpId="0" animBg="1"/>
      <p:bldP spid="13" grpId="0" animBg="1"/>
      <p:bldP spid="15"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23870" y="1368691"/>
            <a:ext cx="8436219" cy="4082589"/>
          </a:xfrm>
        </p:spPr>
        <p:txBody>
          <a:bodyPr/>
          <a:lstStyle/>
          <a:p>
            <a:endParaRPr lang="en-US" dirty="0" smtClean="0">
              <a:solidFill>
                <a:srgbClr val="0000CC"/>
              </a:solidFill>
            </a:endParaRPr>
          </a:p>
          <a:p>
            <a:endParaRPr lang="en-US" dirty="0" smtClean="0">
              <a:solidFill>
                <a:srgbClr val="0000CC"/>
              </a:solidFill>
            </a:endParaRPr>
          </a:p>
          <a:p>
            <a:pPr>
              <a:buFontTx/>
              <a:buNone/>
            </a:pPr>
            <a:endParaRPr lang="en-US" i="1" dirty="0" smtClean="0">
              <a:solidFill>
                <a:srgbClr val="0000CC"/>
              </a:solidFill>
            </a:endParaRPr>
          </a:p>
          <a:p>
            <a:pPr>
              <a:buFontTx/>
              <a:buNone/>
            </a:pPr>
            <a:endParaRPr lang="en-US" i="1" dirty="0" smtClean="0">
              <a:solidFill>
                <a:srgbClr val="0000CC"/>
              </a:solidFill>
            </a:endParaRPr>
          </a:p>
          <a:p>
            <a:pPr>
              <a:buFontTx/>
              <a:buNone/>
            </a:pPr>
            <a:endParaRPr lang="en-US" sz="2585" i="1" dirty="0">
              <a:solidFill>
                <a:srgbClr val="0000CC"/>
              </a:solidFill>
            </a:endParaRPr>
          </a:p>
          <a:p>
            <a:pPr>
              <a:buFontTx/>
              <a:buNone/>
            </a:pPr>
            <a:endParaRPr lang="en-US" sz="2585" i="1" dirty="0">
              <a:solidFill>
                <a:srgbClr val="0000CC"/>
              </a:solidFill>
            </a:endParaRPr>
          </a:p>
          <a:p>
            <a:r>
              <a:rPr lang="en-US" altLang="zh-CN" dirty="0" smtClean="0">
                <a:solidFill>
                  <a:srgbClr val="0000CC"/>
                </a:solidFill>
              </a:rPr>
              <a:t>The learning task is to find a configuration for all </a:t>
            </a:r>
            <a:r>
              <a:rPr lang="en-US" altLang="zh-CN" dirty="0" smtClean="0">
                <a:solidFill>
                  <a:srgbClr val="FF0000"/>
                </a:solidFill>
              </a:rPr>
              <a:t>{</a:t>
            </a:r>
            <a:r>
              <a:rPr lang="en-US" altLang="zh-CN" dirty="0" err="1" smtClean="0">
                <a:solidFill>
                  <a:srgbClr val="FF0000"/>
                </a:solidFill>
              </a:rPr>
              <a:t>y</a:t>
            </a:r>
            <a:r>
              <a:rPr lang="en-US" altLang="zh-CN" baseline="-25000" dirty="0" err="1" smtClean="0">
                <a:solidFill>
                  <a:srgbClr val="FF0000"/>
                </a:solidFill>
              </a:rPr>
              <a:t>i</a:t>
            </a:r>
            <a:r>
              <a:rPr lang="en-US" altLang="zh-CN" dirty="0" smtClean="0">
                <a:solidFill>
                  <a:srgbClr val="FF0000"/>
                </a:solidFill>
              </a:rPr>
              <a:t>} </a:t>
            </a:r>
            <a:r>
              <a:rPr lang="en-US" altLang="zh-CN" dirty="0" smtClean="0">
                <a:solidFill>
                  <a:srgbClr val="0000CC"/>
                </a:solidFill>
              </a:rPr>
              <a:t>to maximize the joint probability.</a:t>
            </a:r>
          </a:p>
        </p:txBody>
      </p:sp>
      <p:sp>
        <p:nvSpPr>
          <p:cNvPr id="14341" name="Title 7"/>
          <p:cNvSpPr>
            <a:spLocks noGrp="1"/>
          </p:cNvSpPr>
          <p:nvPr>
            <p:ph type="title"/>
          </p:nvPr>
        </p:nvSpPr>
        <p:spPr>
          <a:xfrm>
            <a:off x="460075" y="328204"/>
            <a:ext cx="8229600" cy="1055077"/>
          </a:xfrm>
        </p:spPr>
        <p:txBody>
          <a:bodyPr/>
          <a:lstStyle/>
          <a:p>
            <a:r>
              <a:rPr lang="en-US" altLang="zh-CN" dirty="0" smtClean="0"/>
              <a:t>Topical Factor Graph (TFG)</a:t>
            </a:r>
            <a:endParaRPr lang="en-US" sz="2954" dirty="0"/>
          </a:p>
        </p:txBody>
      </p:sp>
      <p:pic>
        <p:nvPicPr>
          <p:cNvPr id="111619" name="Picture 3"/>
          <p:cNvPicPr>
            <a:picLocks noChangeAspect="1" noChangeArrowheads="1"/>
          </p:cNvPicPr>
          <p:nvPr/>
        </p:nvPicPr>
        <p:blipFill>
          <a:blip r:embed="rId4" cstate="print">
            <a:duotone>
              <a:prstClr val="black"/>
              <a:schemeClr val="accent2">
                <a:tint val="45000"/>
                <a:satMod val="400000"/>
              </a:schemeClr>
            </a:duotone>
            <a:lum bright="6000" contrast="6000"/>
          </a:blip>
          <a:srcRect/>
          <a:stretch>
            <a:fillRect/>
          </a:stretch>
        </p:blipFill>
        <p:spPr bwMode="auto">
          <a:xfrm>
            <a:off x="1167869" y="2296411"/>
            <a:ext cx="5123055" cy="1941514"/>
          </a:xfrm>
          <a:prstGeom prst="rect">
            <a:avLst/>
          </a:prstGeom>
          <a:solidFill>
            <a:srgbClr val="FFFFCC"/>
          </a:solidFill>
          <a:ln w="9525">
            <a:noFill/>
            <a:miter lim="800000"/>
            <a:headEnd/>
            <a:tailEnd/>
          </a:ln>
          <a:effectLst/>
        </p:spPr>
      </p:pic>
      <p:sp>
        <p:nvSpPr>
          <p:cNvPr id="5" name="Rectangle 4"/>
          <p:cNvSpPr/>
          <p:nvPr/>
        </p:nvSpPr>
        <p:spPr>
          <a:xfrm>
            <a:off x="358972" y="1676376"/>
            <a:ext cx="3673771" cy="539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54" dirty="0">
                <a:solidFill>
                  <a:srgbClr val="0000CC"/>
                </a:solidFill>
              </a:rPr>
              <a:t>Objective function:</a:t>
            </a:r>
          </a:p>
        </p:txBody>
      </p:sp>
      <p:sp>
        <p:nvSpPr>
          <p:cNvPr id="6" name="Rectangle 5"/>
          <p:cNvSpPr/>
          <p:nvPr/>
        </p:nvSpPr>
        <p:spPr>
          <a:xfrm>
            <a:off x="6762784" y="2734545"/>
            <a:ext cx="2010473" cy="53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FF0000"/>
                </a:solidFill>
              </a:rPr>
              <a:t>1. How to define?</a:t>
            </a:r>
            <a:endParaRPr lang="en-US" dirty="0">
              <a:solidFill>
                <a:srgbClr val="FF0000"/>
              </a:solidFill>
            </a:endParaRPr>
          </a:p>
        </p:txBody>
      </p:sp>
      <p:sp>
        <p:nvSpPr>
          <p:cNvPr id="7" name="Rectangle 6"/>
          <p:cNvSpPr/>
          <p:nvPr/>
        </p:nvSpPr>
        <p:spPr>
          <a:xfrm>
            <a:off x="3796809" y="2464911"/>
            <a:ext cx="2460415" cy="539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4706818" y="3442336"/>
            <a:ext cx="1482991" cy="539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ectangle 8"/>
          <p:cNvSpPr/>
          <p:nvPr/>
        </p:nvSpPr>
        <p:spPr>
          <a:xfrm>
            <a:off x="2145297" y="3408631"/>
            <a:ext cx="1482991" cy="539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1" name="Straight Arrow Connector 10"/>
          <p:cNvCxnSpPr>
            <a:stCxn id="6" idx="1"/>
            <a:endCxn id="7" idx="3"/>
          </p:cNvCxnSpPr>
          <p:nvPr/>
        </p:nvCxnSpPr>
        <p:spPr>
          <a:xfrm rot="10800000">
            <a:off x="6257229" y="2734545"/>
            <a:ext cx="505565" cy="2696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a:endCxn id="8" idx="3"/>
          </p:cNvCxnSpPr>
          <p:nvPr/>
        </p:nvCxnSpPr>
        <p:spPr>
          <a:xfrm rot="10800000" flipV="1">
            <a:off x="6189809" y="3004200"/>
            <a:ext cx="572972" cy="7077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a:endCxn id="9" idx="3"/>
          </p:cNvCxnSpPr>
          <p:nvPr/>
        </p:nvCxnSpPr>
        <p:spPr>
          <a:xfrm rot="10800000" flipV="1">
            <a:off x="3628293" y="3004180"/>
            <a:ext cx="3134501" cy="6740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1"/>
          </p:cNvCxnSpPr>
          <p:nvPr/>
        </p:nvCxnSpPr>
        <p:spPr>
          <a:xfrm rot="10800000" flipV="1">
            <a:off x="6290928" y="3644566"/>
            <a:ext cx="438156" cy="1011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29087" y="3374927"/>
            <a:ext cx="2258189" cy="539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FF0000"/>
                </a:solidFill>
              </a:rPr>
              <a:t>2. How to optimize?</a:t>
            </a:r>
            <a:endParaRPr lang="en-US" dirty="0">
              <a:solidFill>
                <a:srgbClr val="FF0000"/>
              </a:solidFill>
            </a:endParaRPr>
          </a:p>
        </p:txBody>
      </p:sp>
    </p:spTree>
    <p:custDataLst>
      <p:tags r:id="rId1"/>
    </p:custDataLst>
    <p:extLst>
      <p:ext uri="{BB962C8B-B14F-4D97-AF65-F5344CB8AC3E}">
        <p14:creationId xmlns:p14="http://schemas.microsoft.com/office/powerpoint/2010/main" val="209100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 grpId="0" animBg="1"/>
      <p:bldP spid="7" grpId="0" animBg="1"/>
      <p:bldP spid="8" grpId="0" animBg="1"/>
      <p:bldP spid="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4"/>
          <p:cNvSpPr/>
          <p:nvPr/>
        </p:nvSpPr>
        <p:spPr>
          <a:xfrm>
            <a:off x="1271954" y="2594956"/>
            <a:ext cx="1063503" cy="365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15" dirty="0">
                <a:solidFill>
                  <a:schemeClr val="tx1"/>
                </a:solidFill>
                <a:ea typeface="黑体" pitchFamily="49" charset="-122"/>
              </a:rPr>
              <a:t>Info. Space</a:t>
            </a:r>
            <a:endParaRPr lang="zh-CN" altLang="en-US" sz="2215" dirty="0">
              <a:solidFill>
                <a:schemeClr val="tx1"/>
              </a:solidFill>
              <a:ea typeface="黑体" pitchFamily="49" charset="-122"/>
            </a:endParaRPr>
          </a:p>
        </p:txBody>
      </p:sp>
      <p:cxnSp>
        <p:nvCxnSpPr>
          <p:cNvPr id="18" name="Straight Connector 135"/>
          <p:cNvCxnSpPr>
            <a:stCxn id="37" idx="3"/>
            <a:endCxn id="38" idx="1"/>
          </p:cNvCxnSpPr>
          <p:nvPr/>
        </p:nvCxnSpPr>
        <p:spPr>
          <a:xfrm>
            <a:off x="3452453" y="2523558"/>
            <a:ext cx="257872" cy="53318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37"/>
          <p:cNvCxnSpPr>
            <a:stCxn id="35" idx="0"/>
            <a:endCxn id="37" idx="2"/>
          </p:cNvCxnSpPr>
          <p:nvPr/>
        </p:nvCxnSpPr>
        <p:spPr>
          <a:xfrm flipV="1">
            <a:off x="2919921" y="2663481"/>
            <a:ext cx="380108" cy="164116"/>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41"/>
          <p:cNvCxnSpPr>
            <a:stCxn id="38" idx="3"/>
            <a:endCxn id="39" idx="1"/>
          </p:cNvCxnSpPr>
          <p:nvPr/>
        </p:nvCxnSpPr>
        <p:spPr>
          <a:xfrm>
            <a:off x="4015159" y="3056742"/>
            <a:ext cx="609564"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142"/>
          <p:cNvCxnSpPr>
            <a:stCxn id="38" idx="0"/>
            <a:endCxn id="40" idx="2"/>
          </p:cNvCxnSpPr>
          <p:nvPr/>
        </p:nvCxnSpPr>
        <p:spPr>
          <a:xfrm flipV="1">
            <a:off x="3862737" y="2563619"/>
            <a:ext cx="351692" cy="331879"/>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3" cstate="print"/>
          <a:srcRect/>
          <a:stretch>
            <a:fillRect/>
          </a:stretch>
        </p:blipFill>
        <p:spPr bwMode="auto">
          <a:xfrm>
            <a:off x="2657879" y="4497317"/>
            <a:ext cx="442876" cy="408808"/>
          </a:xfrm>
          <a:prstGeom prst="rect">
            <a:avLst/>
          </a:prstGeom>
          <a:noFill/>
          <a:ln w="9525">
            <a:noFill/>
            <a:miter lim="800000"/>
            <a:headEnd/>
            <a:tailEnd/>
          </a:ln>
        </p:spPr>
      </p:pic>
      <p:cxnSp>
        <p:nvCxnSpPr>
          <p:cNvPr id="23" name="Straight Arrow Connector 148"/>
          <p:cNvCxnSpPr>
            <a:stCxn id="22" idx="0"/>
            <a:endCxn id="35" idx="2"/>
          </p:cNvCxnSpPr>
          <p:nvPr/>
        </p:nvCxnSpPr>
        <p:spPr>
          <a:xfrm flipV="1">
            <a:off x="2879317" y="3128763"/>
            <a:ext cx="40604" cy="1368537"/>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3" cstate="print"/>
          <a:srcRect/>
          <a:stretch>
            <a:fillRect/>
          </a:stretch>
        </p:blipFill>
        <p:spPr bwMode="auto">
          <a:xfrm>
            <a:off x="3522785" y="4215964"/>
            <a:ext cx="442876" cy="408808"/>
          </a:xfrm>
          <a:prstGeom prst="rect">
            <a:avLst/>
          </a:prstGeom>
          <a:noFill/>
          <a:ln w="9525">
            <a:noFill/>
            <a:miter lim="800000"/>
            <a:headEnd/>
            <a:tailEnd/>
          </a:ln>
        </p:spPr>
      </p:pic>
      <p:cxnSp>
        <p:nvCxnSpPr>
          <p:cNvPr id="25" name="Straight Arrow Connector 152"/>
          <p:cNvCxnSpPr>
            <a:stCxn id="24" idx="0"/>
            <a:endCxn id="35" idx="2"/>
          </p:cNvCxnSpPr>
          <p:nvPr/>
        </p:nvCxnSpPr>
        <p:spPr>
          <a:xfrm flipH="1" flipV="1">
            <a:off x="2919921" y="3128764"/>
            <a:ext cx="824302" cy="1087183"/>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153"/>
          <p:cNvCxnSpPr>
            <a:stCxn id="24" idx="0"/>
            <a:endCxn id="38" idx="2"/>
          </p:cNvCxnSpPr>
          <p:nvPr/>
        </p:nvCxnSpPr>
        <p:spPr>
          <a:xfrm flipV="1">
            <a:off x="3744223" y="3196665"/>
            <a:ext cx="118514" cy="1019282"/>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cstate="print"/>
          <a:srcRect/>
          <a:stretch>
            <a:fillRect/>
          </a:stretch>
        </p:blipFill>
        <p:spPr bwMode="auto">
          <a:xfrm>
            <a:off x="4697694" y="4429414"/>
            <a:ext cx="442876" cy="408808"/>
          </a:xfrm>
          <a:prstGeom prst="rect">
            <a:avLst/>
          </a:prstGeom>
          <a:noFill/>
          <a:ln w="9525">
            <a:noFill/>
            <a:miter lim="800000"/>
            <a:headEnd/>
            <a:tailEnd/>
          </a:ln>
        </p:spPr>
      </p:pic>
      <p:cxnSp>
        <p:nvCxnSpPr>
          <p:cNvPr id="28" name="Straight Arrow Connector 155"/>
          <p:cNvCxnSpPr>
            <a:stCxn id="27" idx="0"/>
            <a:endCxn id="39" idx="2"/>
          </p:cNvCxnSpPr>
          <p:nvPr/>
        </p:nvCxnSpPr>
        <p:spPr>
          <a:xfrm flipH="1" flipV="1">
            <a:off x="4777142" y="3196665"/>
            <a:ext cx="141995" cy="1232732"/>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3" cstate="print"/>
          <a:srcRect/>
          <a:stretch>
            <a:fillRect/>
          </a:stretch>
        </p:blipFill>
        <p:spPr bwMode="auto">
          <a:xfrm>
            <a:off x="3853632" y="4708333"/>
            <a:ext cx="442876" cy="408808"/>
          </a:xfrm>
          <a:prstGeom prst="rect">
            <a:avLst/>
          </a:prstGeom>
          <a:noFill/>
          <a:ln w="9525">
            <a:noFill/>
            <a:miter lim="800000"/>
            <a:headEnd/>
            <a:tailEnd/>
          </a:ln>
        </p:spPr>
      </p:pic>
      <p:cxnSp>
        <p:nvCxnSpPr>
          <p:cNvPr id="30" name="Straight Connector 170"/>
          <p:cNvCxnSpPr>
            <a:stCxn id="24" idx="3"/>
            <a:endCxn id="27" idx="1"/>
          </p:cNvCxnSpPr>
          <p:nvPr/>
        </p:nvCxnSpPr>
        <p:spPr>
          <a:xfrm>
            <a:off x="3965667" y="4420351"/>
            <a:ext cx="732033" cy="21345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171"/>
          <p:cNvCxnSpPr>
            <a:stCxn id="22" idx="3"/>
            <a:endCxn id="29" idx="1"/>
          </p:cNvCxnSpPr>
          <p:nvPr/>
        </p:nvCxnSpPr>
        <p:spPr>
          <a:xfrm>
            <a:off x="3100754" y="4701705"/>
            <a:ext cx="752878" cy="211015"/>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174"/>
          <p:cNvCxnSpPr>
            <a:stCxn id="22" idx="3"/>
            <a:endCxn id="24" idx="1"/>
          </p:cNvCxnSpPr>
          <p:nvPr/>
        </p:nvCxnSpPr>
        <p:spPr>
          <a:xfrm flipV="1">
            <a:off x="3100754" y="4420351"/>
            <a:ext cx="422031" cy="281354"/>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177"/>
          <p:cNvCxnSpPr>
            <a:stCxn id="29" idx="3"/>
            <a:endCxn id="27" idx="1"/>
          </p:cNvCxnSpPr>
          <p:nvPr/>
        </p:nvCxnSpPr>
        <p:spPr>
          <a:xfrm flipV="1">
            <a:off x="4296508" y="4633801"/>
            <a:ext cx="401186" cy="278919"/>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186"/>
          <p:cNvCxnSpPr>
            <a:stCxn id="29" idx="0"/>
            <a:endCxn id="39" idx="2"/>
          </p:cNvCxnSpPr>
          <p:nvPr/>
        </p:nvCxnSpPr>
        <p:spPr>
          <a:xfrm flipV="1">
            <a:off x="4075071" y="3196665"/>
            <a:ext cx="702066" cy="1511651"/>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流程图: 文档 34"/>
          <p:cNvSpPr/>
          <p:nvPr/>
        </p:nvSpPr>
        <p:spPr>
          <a:xfrm>
            <a:off x="2767507" y="2827614"/>
            <a:ext cx="304836" cy="32248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194"/>
          <p:cNvSpPr/>
          <p:nvPr/>
        </p:nvSpPr>
        <p:spPr>
          <a:xfrm>
            <a:off x="1271954" y="4323148"/>
            <a:ext cx="1063503" cy="365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15" dirty="0">
                <a:solidFill>
                  <a:schemeClr val="tx1"/>
                </a:solidFill>
                <a:ea typeface="黑体" pitchFamily="49" charset="-122"/>
              </a:rPr>
              <a:t>Social Space</a:t>
            </a:r>
            <a:endParaRPr lang="zh-CN" altLang="en-US" sz="2215" dirty="0">
              <a:solidFill>
                <a:schemeClr val="tx1"/>
              </a:solidFill>
              <a:ea typeface="黑体" pitchFamily="49" charset="-122"/>
            </a:endParaRPr>
          </a:p>
        </p:txBody>
      </p:sp>
      <p:sp>
        <p:nvSpPr>
          <p:cNvPr id="37" name="流程图: 文档 36"/>
          <p:cNvSpPr/>
          <p:nvPr/>
        </p:nvSpPr>
        <p:spPr>
          <a:xfrm>
            <a:off x="3147611" y="2362331"/>
            <a:ext cx="304836" cy="32248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文档 37"/>
          <p:cNvSpPr/>
          <p:nvPr/>
        </p:nvSpPr>
        <p:spPr>
          <a:xfrm>
            <a:off x="3710323" y="2895515"/>
            <a:ext cx="304836" cy="32248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文档 38"/>
          <p:cNvSpPr/>
          <p:nvPr/>
        </p:nvSpPr>
        <p:spPr>
          <a:xfrm>
            <a:off x="4624723" y="2895515"/>
            <a:ext cx="304836" cy="32248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文档 39"/>
          <p:cNvSpPr/>
          <p:nvPr/>
        </p:nvSpPr>
        <p:spPr>
          <a:xfrm>
            <a:off x="4062011" y="2262469"/>
            <a:ext cx="304836" cy="32248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335457" y="4132385"/>
            <a:ext cx="3086466" cy="11254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335457" y="2233247"/>
            <a:ext cx="3086466" cy="11254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Connector 142"/>
          <p:cNvCxnSpPr>
            <a:stCxn id="39" idx="0"/>
            <a:endCxn id="40" idx="2"/>
          </p:cNvCxnSpPr>
          <p:nvPr/>
        </p:nvCxnSpPr>
        <p:spPr>
          <a:xfrm flipH="1" flipV="1">
            <a:off x="4214429" y="2563619"/>
            <a:ext cx="562708" cy="331879"/>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701036" y="2993770"/>
            <a:ext cx="262098" cy="255945"/>
          </a:xfrm>
          <a:prstGeom prst="rect">
            <a:avLst/>
          </a:prstGeom>
          <a:solidFill>
            <a:srgbClr val="FFCCC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180"/>
          <p:cNvSpPr/>
          <p:nvPr/>
        </p:nvSpPr>
        <p:spPr>
          <a:xfrm>
            <a:off x="2986228" y="4293106"/>
            <a:ext cx="1943331" cy="73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b="1" dirty="0">
                <a:solidFill>
                  <a:srgbClr val="FF0000"/>
                </a:solidFill>
                <a:ea typeface="黑体" pitchFamily="49" charset="-122"/>
              </a:rPr>
              <a:t>Interaction</a:t>
            </a:r>
            <a:endParaRPr lang="zh-CN" altLang="en-US" sz="1846" b="1" dirty="0">
              <a:solidFill>
                <a:srgbClr val="FF0000"/>
              </a:solidFill>
              <a:ea typeface="黑体" pitchFamily="49" charset="-122"/>
            </a:endParaRPr>
          </a:p>
        </p:txBody>
      </p:sp>
      <p:sp>
        <p:nvSpPr>
          <p:cNvPr id="53" name="TextBox 52"/>
          <p:cNvSpPr txBox="1"/>
          <p:nvPr/>
        </p:nvSpPr>
        <p:spPr>
          <a:xfrm>
            <a:off x="779585" y="1482438"/>
            <a:ext cx="5697415" cy="490134"/>
          </a:xfrm>
          <a:prstGeom prst="rect">
            <a:avLst/>
          </a:prstGeom>
          <a:noFill/>
        </p:spPr>
        <p:txBody>
          <a:bodyPr wrap="square" rtlCol="0">
            <a:spAutoFit/>
          </a:bodyPr>
          <a:lstStyle/>
          <a:p>
            <a:pPr algn="ctr">
              <a:spcBef>
                <a:spcPct val="50000"/>
              </a:spcBef>
            </a:pPr>
            <a:r>
              <a:rPr lang="en-US" altLang="zh-CN" sz="2585" dirty="0"/>
              <a:t>Info. Space vs. Social Space</a:t>
            </a:r>
          </a:p>
        </p:txBody>
      </p:sp>
      <p:sp>
        <p:nvSpPr>
          <p:cNvPr id="2" name="Title 1"/>
          <p:cNvSpPr>
            <a:spLocks noGrp="1"/>
          </p:cNvSpPr>
          <p:nvPr>
            <p:ph type="title"/>
          </p:nvPr>
        </p:nvSpPr>
        <p:spPr/>
        <p:txBody>
          <a:bodyPr/>
          <a:lstStyle/>
          <a:p>
            <a:r>
              <a:rPr lang="en-US" dirty="0" smtClean="0"/>
              <a:t>This part…</a:t>
            </a:r>
            <a:endParaRPr lang="en-US" dirty="0"/>
          </a:p>
        </p:txBody>
      </p:sp>
      <p:sp>
        <p:nvSpPr>
          <p:cNvPr id="3" name="Cloud Callout 2"/>
          <p:cNvSpPr/>
          <p:nvPr/>
        </p:nvSpPr>
        <p:spPr>
          <a:xfrm>
            <a:off x="5502191" y="1936844"/>
            <a:ext cx="3413209" cy="1312871"/>
          </a:xfrm>
          <a:prstGeom prst="cloudCallout">
            <a:avLst>
              <a:gd name="adj1" fmla="val -62549"/>
              <a:gd name="adj2" fmla="val 122042"/>
            </a:avLst>
          </a:prstGeom>
          <a:solidFill>
            <a:srgbClr val="D9D9D9">
              <a:alpha val="52157"/>
            </a:srgbClr>
          </a:solidFill>
          <a:ln>
            <a:solidFill>
              <a:srgbClr val="89A4A7">
                <a:alpha val="50980"/>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rgbClr val="9C9C9C"/>
                </a:solidFill>
              </a:rPr>
              <a:t>Problem 1: </a:t>
            </a:r>
            <a:r>
              <a:rPr lang="en-US" dirty="0" smtClean="0">
                <a:solidFill>
                  <a:srgbClr val="9C9C9C"/>
                </a:solidFill>
              </a:rPr>
              <a:t>Who is who</a:t>
            </a:r>
            <a:r>
              <a:rPr lang="en-US" dirty="0">
                <a:solidFill>
                  <a:srgbClr val="9C9C9C"/>
                </a:solidFill>
              </a:rPr>
              <a:t>? (heterogeneity)</a:t>
            </a:r>
          </a:p>
        </p:txBody>
      </p:sp>
      <p:sp>
        <p:nvSpPr>
          <p:cNvPr id="46" name="Cloud Callout 45"/>
          <p:cNvSpPr/>
          <p:nvPr/>
        </p:nvSpPr>
        <p:spPr>
          <a:xfrm>
            <a:off x="5481835" y="3733800"/>
            <a:ext cx="3413209" cy="1312871"/>
          </a:xfrm>
          <a:prstGeom prst="cloudCallout">
            <a:avLst>
              <a:gd name="adj1" fmla="val -60608"/>
              <a:gd name="adj2" fmla="val 1302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rgbClr val="FF0000"/>
                </a:solidFill>
              </a:rPr>
              <a:t>Problem: </a:t>
            </a:r>
            <a:r>
              <a:rPr lang="en-US" dirty="0" smtClean="0">
                <a:solidFill>
                  <a:srgbClr val="0000CC"/>
                </a:solidFill>
              </a:rPr>
              <a:t>How </a:t>
            </a:r>
            <a:r>
              <a:rPr lang="en-US" dirty="0" smtClean="0">
                <a:solidFill>
                  <a:srgbClr val="0000CC"/>
                </a:solidFill>
              </a:rPr>
              <a:t>people interact with each other?</a:t>
            </a:r>
            <a:endParaRPr lang="en-US" dirty="0">
              <a:solidFill>
                <a:srgbClr val="0000CC"/>
              </a:solidFill>
            </a:endParaRPr>
          </a:p>
        </p:txBody>
      </p:sp>
      <p:sp>
        <p:nvSpPr>
          <p:cNvPr id="47" name="副标题 4"/>
          <p:cNvSpPr txBox="1">
            <a:spLocks/>
          </p:cNvSpPr>
          <p:nvPr/>
        </p:nvSpPr>
        <p:spPr bwMode="auto">
          <a:xfrm>
            <a:off x="0" y="5672801"/>
            <a:ext cx="9144000" cy="118519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a:spcBef>
                <a:spcPct val="20000"/>
              </a:spcBef>
            </a:pPr>
            <a:r>
              <a:rPr lang="en-US" altLang="zh-CN" sz="1200" kern="0" dirty="0" smtClean="0"/>
              <a:t>[1] </a:t>
            </a:r>
            <a:r>
              <a:rPr lang="en-US" altLang="zh-CN" sz="1200" kern="0" dirty="0" err="1"/>
              <a:t>Jie</a:t>
            </a:r>
            <a:r>
              <a:rPr lang="en-US" altLang="zh-CN" sz="1200" kern="0" dirty="0"/>
              <a:t> Tang, </a:t>
            </a:r>
            <a:r>
              <a:rPr lang="en-US" altLang="zh-CN" sz="1200" kern="0" dirty="0" err="1"/>
              <a:t>Tiancheng</a:t>
            </a:r>
            <a:r>
              <a:rPr lang="en-US" altLang="zh-CN" sz="1200" kern="0" dirty="0"/>
              <a:t> Lou, Jon Kleinberg, and Sen Wu. Transfer Learning to Infer Social Ties across Heterogeneous Networks. </a:t>
            </a:r>
            <a:r>
              <a:rPr lang="en-US" altLang="zh-CN" sz="1200" b="1" kern="0" dirty="0"/>
              <a:t>ACM </a:t>
            </a:r>
            <a:r>
              <a:rPr lang="en-US" altLang="zh-CN" sz="1200" b="1" kern="0" dirty="0" smtClean="0"/>
              <a:t>TOIS</a:t>
            </a:r>
            <a:r>
              <a:rPr lang="en-US" altLang="zh-CN" sz="1200" kern="0" dirty="0" smtClean="0"/>
              <a:t>, </a:t>
            </a:r>
            <a:r>
              <a:rPr lang="en-US" altLang="zh-CN" sz="1200" kern="0" dirty="0"/>
              <a:t>2016, Volume 34, Issue 2, Article No. 7. </a:t>
            </a:r>
            <a:endParaRPr lang="zh-CN" altLang="en-US" sz="1200" kern="0" dirty="0"/>
          </a:p>
          <a:p>
            <a:pPr>
              <a:spcBef>
                <a:spcPct val="20000"/>
              </a:spcBef>
            </a:pPr>
            <a:r>
              <a:rPr lang="en-US" altLang="zh-CN" sz="1200" kern="0" dirty="0"/>
              <a:t>[2] </a:t>
            </a:r>
            <a:r>
              <a:rPr lang="en-US" altLang="zh-CN" sz="1200" kern="0" dirty="0" err="1"/>
              <a:t>Tiancheng</a:t>
            </a:r>
            <a:r>
              <a:rPr lang="en-US" altLang="zh-CN" sz="1200" kern="0" dirty="0"/>
              <a:t> Lou, </a:t>
            </a:r>
            <a:r>
              <a:rPr lang="en-US" altLang="zh-CN" sz="1200" kern="0" dirty="0" err="1"/>
              <a:t>Jie</a:t>
            </a:r>
            <a:r>
              <a:rPr lang="en-US" altLang="zh-CN" sz="1200" kern="0" dirty="0"/>
              <a:t> Tang, John </a:t>
            </a:r>
            <a:r>
              <a:rPr lang="en-US" altLang="zh-CN" sz="1200" kern="0" dirty="0" err="1"/>
              <a:t>Hopcroft</a:t>
            </a:r>
            <a:r>
              <a:rPr lang="en-US" altLang="zh-CN" sz="1200" kern="0" dirty="0"/>
              <a:t>, </a:t>
            </a:r>
            <a:r>
              <a:rPr lang="en-US" altLang="zh-CN" sz="1200" kern="0" dirty="0" err="1"/>
              <a:t>Zhanpeng</a:t>
            </a:r>
            <a:r>
              <a:rPr lang="en-US" altLang="zh-CN" sz="1200" kern="0" dirty="0"/>
              <a:t> Fang, </a:t>
            </a:r>
            <a:r>
              <a:rPr lang="en-US" altLang="zh-CN" sz="1200" kern="0" dirty="0" err="1"/>
              <a:t>Xiaowen</a:t>
            </a:r>
            <a:r>
              <a:rPr lang="en-US" altLang="zh-CN" sz="1200" kern="0" dirty="0"/>
              <a:t> Ding. Learning to Predict Reciprocity and Triadic Closure in Social Networks. </a:t>
            </a:r>
            <a:r>
              <a:rPr lang="en-US" altLang="zh-CN" sz="1200" b="1" kern="0" dirty="0"/>
              <a:t>ACM </a:t>
            </a:r>
            <a:r>
              <a:rPr lang="en-US" altLang="zh-CN" sz="1200" b="1" kern="0" dirty="0" smtClean="0"/>
              <a:t>TKDD</a:t>
            </a:r>
            <a:r>
              <a:rPr lang="en-US" altLang="zh-CN" sz="1200" kern="0" dirty="0" smtClean="0"/>
              <a:t>, </a:t>
            </a:r>
            <a:r>
              <a:rPr lang="en-US" altLang="zh-CN" sz="1200" kern="0" dirty="0"/>
              <a:t>2013, Volume 7, Issue 2, Article No. 5.</a:t>
            </a:r>
          </a:p>
          <a:p>
            <a:pPr lvl="0">
              <a:spcBef>
                <a:spcPct val="20000"/>
              </a:spcBef>
            </a:pPr>
            <a:r>
              <a:rPr lang="en-US" altLang="zh-CN" sz="1200" kern="0" dirty="0" smtClean="0"/>
              <a:t>[3] </a:t>
            </a:r>
            <a:r>
              <a:rPr lang="en-US" altLang="zh-CN" sz="1200" kern="0" dirty="0" err="1"/>
              <a:t>Jie</a:t>
            </a:r>
            <a:r>
              <a:rPr lang="en-US" altLang="zh-CN" sz="1200" kern="0" dirty="0"/>
              <a:t> Tang, </a:t>
            </a:r>
            <a:r>
              <a:rPr lang="en-US" altLang="zh-CN" sz="1200" kern="0" dirty="0" err="1"/>
              <a:t>Jimeng</a:t>
            </a:r>
            <a:r>
              <a:rPr lang="en-US" altLang="zh-CN" sz="1200" kern="0" dirty="0"/>
              <a:t> Sun, Chi Wang, and </a:t>
            </a:r>
            <a:r>
              <a:rPr lang="en-US" altLang="zh-CN" sz="1200" kern="0" dirty="0" err="1"/>
              <a:t>Zi</a:t>
            </a:r>
            <a:r>
              <a:rPr lang="en-US" altLang="zh-CN" sz="1200" kern="0" dirty="0"/>
              <a:t> Yang. Social Influence Analysis in Large-scale Networks. </a:t>
            </a:r>
            <a:r>
              <a:rPr lang="en-US" altLang="zh-CN" sz="1200" b="1" kern="0" dirty="0"/>
              <a:t>KDD’09</a:t>
            </a:r>
            <a:r>
              <a:rPr lang="en-US" altLang="zh-CN" sz="1200" kern="0" dirty="0"/>
              <a:t>, pages 807-816. </a:t>
            </a:r>
          </a:p>
        </p:txBody>
      </p:sp>
    </p:spTree>
    <p:extLst>
      <p:ext uri="{BB962C8B-B14F-4D97-AF65-F5344CB8AC3E}">
        <p14:creationId xmlns:p14="http://schemas.microsoft.com/office/powerpoint/2010/main" val="189958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1000"/>
                            </p:stCondLst>
                            <p:childTnLst>
                              <p:par>
                                <p:cTn id="27" presetID="0" presetClass="path" presetSubtype="0" accel="50000" decel="50000" fill="hold" grpId="1" nodeType="afterEffect">
                                  <p:stCondLst>
                                    <p:cond delay="0"/>
                                  </p:stCondLst>
                                  <p:childTnLst>
                                    <p:animMotion origin="layout" path="M -0.00173 -0.00092 C -0.00364 0.00972 -0.00503 0.01806 -0.00607 0.0301 C -0.00712 0.05718 -0.00625 0.08635 -0.00868 0.1132 C -0.00937 0.13102 -0.00816 0.1507 -0.01059 0.16806 C -0.01111 0.17709 -0.01111 0.17986 -0.01302 0.18704 C -0.01441 0.2051 -0.01666 0.22176 -0.01666 0.24051 C -0.01475 0.24445 -0.01302 0.24931 -0.01059 0.25232 C -0.0092 0.25371 -0.00868 0.24699 -0.00729 0.24514 C -0.00469 0.24051 -0.00069 0.23773 0.00261 0.23426 C 0.0099 0.22732 0.01771 0.22824 0.02622 0.22593 C 0.03507 0.22199 0.04375 0.22014 0.05243 0.21597 C 0.06111 0.21158 0.06893 0.20162 0.07743 0.19746 C 0.08195 0.1919 0.08768 0.18565 0.09306 0.18357 C 0.09584 0.17986 0.09913 0.17894 0.10156 0.17431 C 0.10261 0.17176 0.10486 0.16898 0.10434 0.16713 C 0.10434 0.1669 0.09653 0.16898 0.09601 0.16898 C 0.08889 0.17199 0.08177 0.17431 0.07431 0.17732 C 0.07049 0.18264 0.06615 0.18542 0.06181 0.1882 C 0.05747 0.19097 0.05365 0.19746 0.04931 0.20093 C 0.0415 0.20741 0.03316 0.20903 0.025 0.21273 C 0.0191 0.21597 0.01302 0.22014 0.00747 0.225 C 0.00573 0.22639 0.00382 0.22824 0.00191 0.22963 C 0.00139 0.2301 0.00018 0.23218 0.00018 0.23241 C 0.01111 0.23797 0.02309 0.23843 0.03438 0.24144 C 0.04045 0.24537 0.04653 0.24792 0.05243 0.2507 C 0.05504 0.25278 0.05712 0.25463 0.0599 0.25602 C 0.06754 0.25764 0.07535 0.25834 0.08299 0.26042 C 0.09341 0.26667 0.10608 0.26412 0.11597 0.27338 C 0.12136 0.26991 0.11841 0.27084 0.12483 0.26991 C 0.13056 0.26621 0.13629 0.26621 0.14219 0.26412 C 0.1507 0.26042 0.1592 0.2544 0.16771 0.25324 C 0.17222 0.25278 0.17709 0.25278 0.1816 0.25232 C 0.18368 0.25209 0.18594 0.25093 0.18837 0.2507 C 0.19271 0.24931 0.19722 0.24861 0.20156 0.24861 C 0.18733 0.2338 0.17049 0.23172 0.15591 0.21783 C 0.15139 0.21343 0.15747 0.21597 0.14913 0.21019 C 0.14653 0.20903 0.14184 0.20741 0.13906 0.20463 C 0.13577 0.20139 0.13247 0.19676 0.12917 0.19398 C 0.12587 0.19144 0.12518 0.19236 0.12222 0.18912 C 0.11545 0.18264 0.12118 0.18588 0.11667 0.18357 C 0.11424 0.17709 0.11025 0.17199 0.10677 0.16806 C 0.10538 0.1669 0.10278 0.16459 0.10278 0.16482 C 0.10747 0.18658 0.11059 0.2088 0.11354 0.23218 C 0.11545 0.2463 0.11927 0.26088 0.11927 0.27639 " pathEditMode="relative" rAng="0" ptsTypes="AAAAAAAAAAAAAAAAAAAAAAAAAAAAAAAAAAAAAAAAAAAA">
                                      <p:cBhvr>
                                        <p:cTn id="28" dur="5000" fill="hold"/>
                                        <p:tgtEl>
                                          <p:spTgt spid="44"/>
                                        </p:tgtEl>
                                        <p:attrNameLst>
                                          <p:attrName>ppt_x</p:attrName>
                                          <p:attrName>ppt_y</p:attrName>
                                        </p:attrNameLst>
                                      </p:cBhvr>
                                      <p:rCtr x="9410" y="1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1" name="Picture 25"/>
          <p:cNvPicPr>
            <a:picLocks noChangeAspect="1" noChangeArrowheads="1"/>
          </p:cNvPicPr>
          <p:nvPr/>
        </p:nvPicPr>
        <p:blipFill>
          <a:blip r:embed="rId4" cstate="print"/>
          <a:srcRect/>
          <a:stretch>
            <a:fillRect/>
          </a:stretch>
        </p:blipFill>
        <p:spPr bwMode="auto">
          <a:xfrm>
            <a:off x="3897915" y="3302986"/>
            <a:ext cx="5181600" cy="833804"/>
          </a:xfrm>
          <a:prstGeom prst="rect">
            <a:avLst/>
          </a:prstGeom>
          <a:noFill/>
          <a:ln w="9525">
            <a:noFill/>
            <a:miter lim="800000"/>
            <a:headEnd/>
            <a:tailEnd/>
          </a:ln>
        </p:spPr>
      </p:pic>
      <p:pic>
        <p:nvPicPr>
          <p:cNvPr id="109570" name="Picture 2"/>
          <p:cNvPicPr>
            <a:picLocks noChangeAspect="1" noChangeArrowheads="1"/>
          </p:cNvPicPr>
          <p:nvPr/>
        </p:nvPicPr>
        <p:blipFill>
          <a:blip r:embed="rId5" cstate="print"/>
          <a:srcRect/>
          <a:stretch>
            <a:fillRect/>
          </a:stretch>
        </p:blipFill>
        <p:spPr bwMode="auto">
          <a:xfrm>
            <a:off x="1037347" y="5041095"/>
            <a:ext cx="7242131" cy="949433"/>
          </a:xfrm>
          <a:prstGeom prst="rect">
            <a:avLst/>
          </a:prstGeom>
          <a:ln>
            <a:noFill/>
            <a:headEnd/>
            <a:tailEnd/>
          </a:ln>
          <a:effectLst/>
        </p:spPr>
        <p:style>
          <a:lnRef idx="1">
            <a:schemeClr val="accent2"/>
          </a:lnRef>
          <a:fillRef idx="2">
            <a:schemeClr val="accent2"/>
          </a:fillRef>
          <a:effectRef idx="1">
            <a:schemeClr val="accent2"/>
          </a:effectRef>
          <a:fontRef idx="minor">
            <a:schemeClr val="dk1"/>
          </a:fontRef>
        </p:style>
      </p:pic>
      <p:sp>
        <p:nvSpPr>
          <p:cNvPr id="15362" name="Rectangle 2"/>
          <p:cNvSpPr>
            <a:spLocks noGrp="1" noChangeArrowheads="1"/>
          </p:cNvSpPr>
          <p:nvPr>
            <p:ph type="title"/>
          </p:nvPr>
        </p:nvSpPr>
        <p:spPr>
          <a:xfrm>
            <a:off x="0" y="260795"/>
            <a:ext cx="9144000" cy="1055077"/>
          </a:xfrm>
        </p:spPr>
        <p:txBody>
          <a:bodyPr/>
          <a:lstStyle/>
          <a:p>
            <a:pPr eaLnBrk="1" hangingPunct="1"/>
            <a:r>
              <a:rPr lang="en-US" sz="3323" dirty="0"/>
              <a:t>How to define (topical) feature functions?</a:t>
            </a:r>
            <a:endParaRPr lang="en-US" altLang="zh-CN" sz="3323" dirty="0"/>
          </a:p>
        </p:txBody>
      </p:sp>
      <p:sp>
        <p:nvSpPr>
          <p:cNvPr id="4100" name="Rectangle 3"/>
          <p:cNvSpPr>
            <a:spLocks noGrp="1" noChangeArrowheads="1"/>
          </p:cNvSpPr>
          <p:nvPr>
            <p:ph type="body" sz="half" idx="1"/>
          </p:nvPr>
        </p:nvSpPr>
        <p:spPr>
          <a:xfrm>
            <a:off x="-112898" y="1529868"/>
            <a:ext cx="4167548" cy="4177812"/>
          </a:xfrm>
        </p:spPr>
        <p:txBody>
          <a:bodyPr/>
          <a:lstStyle/>
          <a:p>
            <a:pPr lvl="1">
              <a:defRPr/>
            </a:pPr>
            <a:r>
              <a:rPr lang="en-US" sz="2215" dirty="0">
                <a:cs typeface="+mn-cs"/>
              </a:rPr>
              <a:t>Node feature function</a:t>
            </a:r>
            <a:endParaRPr lang="en-US" sz="2215" i="1" dirty="0">
              <a:cs typeface="+mn-cs"/>
            </a:endParaRPr>
          </a:p>
          <a:p>
            <a:pPr lvl="1">
              <a:defRPr/>
            </a:pPr>
            <a:endParaRPr lang="en-US" sz="2215" i="1" dirty="0">
              <a:cs typeface="+mn-cs"/>
            </a:endParaRPr>
          </a:p>
          <a:p>
            <a:pPr lvl="1">
              <a:defRPr/>
            </a:pPr>
            <a:endParaRPr lang="en-US" sz="2215" i="1" dirty="0">
              <a:cs typeface="+mn-cs"/>
            </a:endParaRPr>
          </a:p>
          <a:p>
            <a:pPr lvl="1">
              <a:defRPr/>
            </a:pPr>
            <a:endParaRPr lang="en-US" sz="2215" dirty="0">
              <a:cs typeface="+mn-cs"/>
            </a:endParaRPr>
          </a:p>
          <a:p>
            <a:pPr lvl="1">
              <a:defRPr/>
            </a:pPr>
            <a:r>
              <a:rPr lang="en-US" sz="2215" dirty="0">
                <a:cs typeface="+mn-cs"/>
              </a:rPr>
              <a:t>Edge feature function</a:t>
            </a:r>
          </a:p>
          <a:p>
            <a:pPr lvl="1">
              <a:buNone/>
              <a:defRPr/>
            </a:pPr>
            <a:endParaRPr lang="en-US" sz="1846" dirty="0">
              <a:cs typeface="+mn-cs"/>
            </a:endParaRPr>
          </a:p>
          <a:p>
            <a:pPr lvl="1">
              <a:buNone/>
              <a:defRPr/>
            </a:pPr>
            <a:endParaRPr lang="en-US" sz="1108" i="1" dirty="0">
              <a:cs typeface="+mn-cs"/>
            </a:endParaRPr>
          </a:p>
          <a:p>
            <a:pPr lvl="1">
              <a:buNone/>
              <a:defRPr/>
            </a:pPr>
            <a:endParaRPr lang="en-US" sz="1108" i="1" dirty="0">
              <a:cs typeface="+mn-cs"/>
            </a:endParaRPr>
          </a:p>
          <a:p>
            <a:pPr lvl="1">
              <a:buNone/>
              <a:defRPr/>
            </a:pPr>
            <a:endParaRPr lang="en-US" sz="1108" i="1" dirty="0">
              <a:cs typeface="+mn-cs"/>
            </a:endParaRPr>
          </a:p>
          <a:p>
            <a:pPr lvl="1">
              <a:defRPr/>
            </a:pPr>
            <a:r>
              <a:rPr lang="en-US" altLang="zh-CN" sz="2215" dirty="0">
                <a:cs typeface="+mn-cs"/>
              </a:rPr>
              <a:t>Global feature function</a:t>
            </a:r>
            <a:endParaRPr lang="zh-CN" altLang="en-US" sz="2215" dirty="0"/>
          </a:p>
        </p:txBody>
      </p:sp>
      <p:sp>
        <p:nvSpPr>
          <p:cNvPr id="15364" name="Rectangle 5"/>
          <p:cNvSpPr>
            <a:spLocks noChangeArrowheads="1"/>
          </p:cNvSpPr>
          <p:nvPr/>
        </p:nvSpPr>
        <p:spPr bwMode="auto">
          <a:xfrm>
            <a:off x="1" y="79103"/>
            <a:ext cx="184731" cy="369332"/>
          </a:xfrm>
          <a:prstGeom prst="rect">
            <a:avLst/>
          </a:prstGeom>
          <a:noFill/>
          <a:ln w="9525">
            <a:noFill/>
            <a:miter lim="800000"/>
            <a:headEnd/>
            <a:tailEnd/>
          </a:ln>
        </p:spPr>
        <p:txBody>
          <a:bodyPr wrap="none" anchor="ctr">
            <a:spAutoFit/>
          </a:bodyPr>
          <a:lstStyle/>
          <a:p>
            <a:endParaRPr lang="zh-CN" altLang="en-US"/>
          </a:p>
        </p:txBody>
      </p:sp>
      <p:pic>
        <p:nvPicPr>
          <p:cNvPr id="4122" name="Picture 26"/>
          <p:cNvPicPr>
            <a:picLocks noChangeAspect="1" noChangeArrowheads="1"/>
          </p:cNvPicPr>
          <p:nvPr/>
        </p:nvPicPr>
        <p:blipFill>
          <a:blip r:embed="rId6" cstate="print"/>
          <a:srcRect/>
          <a:stretch>
            <a:fillRect/>
          </a:stretch>
        </p:blipFill>
        <p:spPr bwMode="auto">
          <a:xfrm>
            <a:off x="4167561" y="1529862"/>
            <a:ext cx="4518025" cy="1266092"/>
          </a:xfrm>
          <a:prstGeom prst="rect">
            <a:avLst/>
          </a:prstGeom>
          <a:noFill/>
          <a:ln w="9525">
            <a:noFill/>
            <a:miter lim="800000"/>
            <a:headEnd/>
            <a:tailEnd/>
          </a:ln>
        </p:spPr>
      </p:pic>
      <p:pic>
        <p:nvPicPr>
          <p:cNvPr id="109569" name="Picture 1"/>
          <p:cNvPicPr>
            <a:picLocks noChangeAspect="1" noChangeArrowheads="1"/>
          </p:cNvPicPr>
          <p:nvPr/>
        </p:nvPicPr>
        <p:blipFill>
          <a:blip r:embed="rId7" cstate="print"/>
          <a:srcRect/>
          <a:stretch>
            <a:fillRect/>
          </a:stretch>
        </p:blipFill>
        <p:spPr bwMode="auto">
          <a:xfrm>
            <a:off x="4032731" y="1575267"/>
            <a:ext cx="4953000" cy="1179651"/>
          </a:xfrm>
          <a:prstGeom prst="rect">
            <a:avLst/>
          </a:prstGeom>
          <a:noFill/>
          <a:ln>
            <a:noFill/>
            <a:headEnd/>
            <a:tailEnd/>
          </a:ln>
          <a:effectLst/>
        </p:spPr>
        <p:style>
          <a:lnRef idx="1">
            <a:schemeClr val="accent2"/>
          </a:lnRef>
          <a:fillRef idx="2">
            <a:schemeClr val="accent2"/>
          </a:fillRef>
          <a:effectRef idx="1">
            <a:schemeClr val="accent2"/>
          </a:effectRef>
          <a:fontRef idx="minor">
            <a:schemeClr val="dk1"/>
          </a:fontRef>
        </p:style>
      </p:pic>
      <p:sp>
        <p:nvSpPr>
          <p:cNvPr id="9" name="Rectangle 8"/>
          <p:cNvSpPr/>
          <p:nvPr/>
        </p:nvSpPr>
        <p:spPr>
          <a:xfrm>
            <a:off x="7335767" y="1170811"/>
            <a:ext cx="1167865" cy="404452"/>
          </a:xfrm>
          <a:prstGeom prst="rect">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rPr>
              <a:t>similarity</a:t>
            </a:r>
            <a:endParaRPr lang="en-US" dirty="0">
              <a:solidFill>
                <a:srgbClr val="000000"/>
              </a:solidFill>
            </a:endParaRPr>
          </a:p>
        </p:txBody>
      </p:sp>
      <p:sp>
        <p:nvSpPr>
          <p:cNvPr id="10" name="Rectangle 9"/>
          <p:cNvSpPr/>
          <p:nvPr/>
        </p:nvSpPr>
        <p:spPr>
          <a:xfrm>
            <a:off x="6661667" y="1608967"/>
            <a:ext cx="471860" cy="35741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1" name="Straight Arrow Connector 10"/>
          <p:cNvCxnSpPr>
            <a:stCxn id="9" idx="2"/>
            <a:endCxn id="10" idx="3"/>
          </p:cNvCxnSpPr>
          <p:nvPr/>
        </p:nvCxnSpPr>
        <p:spPr>
          <a:xfrm rot="5400000">
            <a:off x="7420416" y="1288399"/>
            <a:ext cx="212410" cy="786159"/>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841644" y="4069382"/>
            <a:ext cx="1954851" cy="404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smtClean="0">
                <a:solidFill>
                  <a:schemeClr val="tx1"/>
                </a:solidFill>
              </a:rPr>
              <a:t> or simply binary</a:t>
            </a:r>
            <a:endParaRPr lang="en-US" dirty="0">
              <a:solidFill>
                <a:schemeClr val="tx1"/>
              </a:solidFill>
            </a:endParaRPr>
          </a:p>
        </p:txBody>
      </p:sp>
    </p:spTree>
    <p:custDataLst>
      <p:tags r:id="rId1"/>
    </p:custDataLst>
    <p:extLst>
      <p:ext uri="{BB962C8B-B14F-4D97-AF65-F5344CB8AC3E}">
        <p14:creationId xmlns:p14="http://schemas.microsoft.com/office/powerpoint/2010/main" val="849602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21"/>
                                        </p:tgtEl>
                                        <p:attrNameLst>
                                          <p:attrName>style.visibility</p:attrName>
                                        </p:attrNameLst>
                                      </p:cBhvr>
                                      <p:to>
                                        <p:strVal val="visible"/>
                                      </p:to>
                                    </p:set>
                                    <p:animEffect transition="in" filter="blinds(horizontal)">
                                      <p:cBhvr>
                                        <p:cTn id="18" dur="500"/>
                                        <p:tgtEl>
                                          <p:spTgt spid="41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4" cstate="print"/>
          <a:srcRect/>
          <a:stretch>
            <a:fillRect/>
          </a:stretch>
        </p:blipFill>
        <p:spPr bwMode="auto">
          <a:xfrm>
            <a:off x="1336399" y="2737309"/>
            <a:ext cx="4752307" cy="3716266"/>
          </a:xfrm>
          <a:prstGeom prst="rect">
            <a:avLst/>
          </a:prstGeom>
          <a:noFill/>
          <a:ln w="9525">
            <a:noFill/>
            <a:miter lim="800000"/>
            <a:headEnd/>
            <a:tailEnd/>
          </a:ln>
        </p:spPr>
      </p:pic>
      <p:sp>
        <p:nvSpPr>
          <p:cNvPr id="16386" name="Rectangle 2"/>
          <p:cNvSpPr>
            <a:spLocks noGrp="1" noChangeArrowheads="1"/>
          </p:cNvSpPr>
          <p:nvPr>
            <p:ph type="title"/>
          </p:nvPr>
        </p:nvSpPr>
        <p:spPr/>
        <p:txBody>
          <a:bodyPr/>
          <a:lstStyle/>
          <a:p>
            <a:pPr eaLnBrk="1" hangingPunct="1"/>
            <a:r>
              <a:rPr lang="en-US" altLang="zh-CN" sz="3692" dirty="0"/>
              <a:t>Model Learning Algorithm</a:t>
            </a:r>
          </a:p>
        </p:txBody>
      </p:sp>
      <p:sp>
        <p:nvSpPr>
          <p:cNvPr id="16387" name="Rectangle 3"/>
          <p:cNvSpPr>
            <a:spLocks noGrp="1" noChangeArrowheads="1"/>
          </p:cNvSpPr>
          <p:nvPr>
            <p:ph sz="half" idx="1"/>
          </p:nvPr>
        </p:nvSpPr>
        <p:spPr>
          <a:xfrm>
            <a:off x="762000" y="1702825"/>
            <a:ext cx="2895600" cy="844062"/>
          </a:xfrm>
        </p:spPr>
        <p:txBody>
          <a:bodyPr/>
          <a:lstStyle/>
          <a:p>
            <a:pPr eaLnBrk="1" hangingPunct="1">
              <a:buNone/>
            </a:pPr>
            <a:r>
              <a:rPr lang="en-US" dirty="0" smtClean="0"/>
              <a:t>Sum-product:</a:t>
            </a:r>
            <a:endParaRPr lang="zh-CN" altLang="en-US" dirty="0" smtClean="0"/>
          </a:p>
        </p:txBody>
      </p:sp>
      <p:sp>
        <p:nvSpPr>
          <p:cNvPr id="16388" name="Rectangle 5"/>
          <p:cNvSpPr>
            <a:spLocks noChangeArrowheads="1"/>
          </p:cNvSpPr>
          <p:nvPr/>
        </p:nvSpPr>
        <p:spPr bwMode="auto">
          <a:xfrm>
            <a:off x="-285751" y="4185844"/>
            <a:ext cx="184731" cy="369332"/>
          </a:xfrm>
          <a:prstGeom prst="rect">
            <a:avLst/>
          </a:prstGeom>
          <a:noFill/>
          <a:ln w="9525">
            <a:noFill/>
            <a:miter lim="800000"/>
            <a:headEnd/>
            <a:tailEnd/>
          </a:ln>
        </p:spPr>
        <p:txBody>
          <a:bodyPr wrap="none" anchor="ctr">
            <a:spAutoFit/>
          </a:bodyPr>
          <a:lstStyle/>
          <a:p>
            <a:endParaRPr lang="zh-CN" altLang="en-US"/>
          </a:p>
        </p:txBody>
      </p:sp>
      <p:cxnSp>
        <p:nvCxnSpPr>
          <p:cNvPr id="17" name="直接箭头连接符 16"/>
          <p:cNvCxnSpPr/>
          <p:nvPr/>
        </p:nvCxnSpPr>
        <p:spPr>
          <a:xfrm rot="16200000" flipV="1">
            <a:off x="3088229" y="4086262"/>
            <a:ext cx="707790" cy="321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414936" y="4152868"/>
            <a:ext cx="740011" cy="7326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574073" y="4251073"/>
            <a:ext cx="526071" cy="366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rot="10800000">
            <a:off x="4640894" y="3276556"/>
            <a:ext cx="975940" cy="3370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16"/>
          <p:cNvCxnSpPr/>
          <p:nvPr/>
        </p:nvCxnSpPr>
        <p:spPr>
          <a:xfrm rot="16200000" flipV="1">
            <a:off x="3121934" y="5097404"/>
            <a:ext cx="707790" cy="3211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29730" y="3411393"/>
            <a:ext cx="2785672" cy="165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215" dirty="0">
                <a:solidFill>
                  <a:srgbClr val="FF0000"/>
                </a:solidFill>
              </a:rPr>
              <a:t>- Low efficiency!</a:t>
            </a:r>
          </a:p>
          <a:p>
            <a:r>
              <a:rPr lang="en-US" sz="2215" dirty="0">
                <a:solidFill>
                  <a:srgbClr val="FF0000"/>
                </a:solidFill>
              </a:rPr>
              <a:t>- Not easy for distributed learning!</a:t>
            </a:r>
          </a:p>
        </p:txBody>
      </p:sp>
      <p:pic>
        <p:nvPicPr>
          <p:cNvPr id="3" name="Picture 2" descr="Screen Shot 2013-01-28 at 5.00.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565" y="1178169"/>
            <a:ext cx="5320503" cy="1758462"/>
          </a:xfrm>
          <a:prstGeom prst="rect">
            <a:avLst/>
          </a:prstGeom>
        </p:spPr>
      </p:pic>
      <p:sp>
        <p:nvSpPr>
          <p:cNvPr id="15" name="Rectangle 14"/>
          <p:cNvSpPr/>
          <p:nvPr/>
        </p:nvSpPr>
        <p:spPr>
          <a:xfrm>
            <a:off x="3048000" y="1248508"/>
            <a:ext cx="1066800" cy="351692"/>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48000" y="1811216"/>
            <a:ext cx="1066800" cy="351692"/>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1506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3" presetClass="entr" presetSubtype="1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500"/>
                            </p:stCondLst>
                            <p:childTnLst>
                              <p:par>
                                <p:cTn id="13" presetID="3" presetClass="entr" presetSubtype="1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par>
                          <p:cTn id="16" fill="hold">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par>
                          <p:cTn id="20" fill="hold">
                            <p:stCondLst>
                              <p:cond delay="3500"/>
                            </p:stCondLst>
                            <p:childTnLst>
                              <p:par>
                                <p:cTn id="21" presetID="3" presetClass="entr" presetSubtype="10" fill="hold"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TAP Learning Algorithm</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740845" y="3125683"/>
            <a:ext cx="5381775" cy="2491173"/>
          </a:xfrm>
          <a:prstGeom prst="rect">
            <a:avLst/>
          </a:prstGeom>
          <a:noFill/>
          <a:ln w="9525">
            <a:noFill/>
            <a:miter lim="800000"/>
            <a:headEnd/>
            <a:tailEnd/>
          </a:ln>
        </p:spPr>
      </p:pic>
      <p:sp>
        <p:nvSpPr>
          <p:cNvPr id="9" name="Rectangle 8"/>
          <p:cNvSpPr/>
          <p:nvPr/>
        </p:nvSpPr>
        <p:spPr>
          <a:xfrm>
            <a:off x="527486" y="1507854"/>
            <a:ext cx="8021624" cy="943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85" dirty="0">
                <a:solidFill>
                  <a:schemeClr val="tx1"/>
                </a:solidFill>
              </a:rPr>
              <a:t>1. Introduce two new variables </a:t>
            </a:r>
            <a:r>
              <a:rPr lang="en-US" sz="2585" i="1" dirty="0">
                <a:solidFill>
                  <a:schemeClr val="tx1"/>
                </a:solidFill>
              </a:rPr>
              <a:t>r</a:t>
            </a:r>
            <a:r>
              <a:rPr lang="en-US" sz="2585" dirty="0">
                <a:solidFill>
                  <a:schemeClr val="tx1"/>
                </a:solidFill>
              </a:rPr>
              <a:t> and </a:t>
            </a:r>
            <a:r>
              <a:rPr lang="en-US" sz="2585" i="1" dirty="0">
                <a:solidFill>
                  <a:schemeClr val="tx1"/>
                </a:solidFill>
              </a:rPr>
              <a:t>a, to </a:t>
            </a:r>
            <a:r>
              <a:rPr lang="en-US" sz="2585" dirty="0">
                <a:solidFill>
                  <a:schemeClr val="tx1"/>
                </a:solidFill>
              </a:rPr>
              <a:t>replace the original message </a:t>
            </a:r>
            <a:r>
              <a:rPr lang="en-US" sz="2585" i="1" dirty="0">
                <a:solidFill>
                  <a:schemeClr val="tx1"/>
                </a:solidFill>
              </a:rPr>
              <a:t>m</a:t>
            </a:r>
            <a:r>
              <a:rPr lang="en-US" sz="2585" dirty="0">
                <a:solidFill>
                  <a:schemeClr val="tx1"/>
                </a:solidFill>
              </a:rPr>
              <a:t>.</a:t>
            </a:r>
          </a:p>
        </p:txBody>
      </p:sp>
      <p:sp>
        <p:nvSpPr>
          <p:cNvPr id="5" name="Rectangle 4"/>
          <p:cNvSpPr/>
          <p:nvPr/>
        </p:nvSpPr>
        <p:spPr>
          <a:xfrm>
            <a:off x="493779" y="2451575"/>
            <a:ext cx="8021624" cy="74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85" dirty="0">
                <a:solidFill>
                  <a:schemeClr val="tx1"/>
                </a:solidFill>
              </a:rPr>
              <a:t>2. Design new update rules:</a:t>
            </a:r>
          </a:p>
        </p:txBody>
      </p:sp>
      <p:cxnSp>
        <p:nvCxnSpPr>
          <p:cNvPr id="6" name="Straight Arrow Connector 16"/>
          <p:cNvCxnSpPr>
            <a:stCxn id="8" idx="3"/>
          </p:cNvCxnSpPr>
          <p:nvPr/>
        </p:nvCxnSpPr>
        <p:spPr>
          <a:xfrm flipV="1">
            <a:off x="1676400" y="3499338"/>
            <a:ext cx="1295400" cy="597877"/>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0"/>
          <p:cNvSpPr/>
          <p:nvPr/>
        </p:nvSpPr>
        <p:spPr>
          <a:xfrm>
            <a:off x="1143000" y="3780692"/>
            <a:ext cx="533400" cy="633046"/>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585" i="1" dirty="0" err="1">
                <a:solidFill>
                  <a:srgbClr val="0000CC"/>
                </a:solidFill>
              </a:rPr>
              <a:t>m</a:t>
            </a:r>
            <a:r>
              <a:rPr lang="en-US" sz="2585" i="1" baseline="-25000" dirty="0" err="1">
                <a:solidFill>
                  <a:srgbClr val="0000CC"/>
                </a:solidFill>
              </a:rPr>
              <a:t>ij</a:t>
            </a:r>
            <a:endParaRPr lang="en-US" sz="2585" i="1" baseline="-25000" dirty="0">
              <a:solidFill>
                <a:srgbClr val="0000CC"/>
              </a:solidFill>
            </a:endParaRPr>
          </a:p>
        </p:txBody>
      </p:sp>
      <p:cxnSp>
        <p:nvCxnSpPr>
          <p:cNvPr id="13" name="Straight Arrow Connector 16"/>
          <p:cNvCxnSpPr>
            <a:stCxn id="8" idx="3"/>
          </p:cNvCxnSpPr>
          <p:nvPr/>
        </p:nvCxnSpPr>
        <p:spPr>
          <a:xfrm flipV="1">
            <a:off x="1676400" y="4062046"/>
            <a:ext cx="1828800" cy="35169"/>
          </a:xfrm>
          <a:prstGeom prst="straightConnector1">
            <a:avLst/>
          </a:prstGeom>
          <a:ln>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0"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a:latin typeface="+mn-lt"/>
                <a:ea typeface="+mn-ea"/>
              </a:rPr>
              <a:t>[1] Jie Tang, </a:t>
            </a:r>
            <a:r>
              <a:rPr lang="en-US" altLang="zh-CN" sz="1200" kern="0" dirty="0" err="1">
                <a:latin typeface="+mn-lt"/>
                <a:ea typeface="+mn-ea"/>
              </a:rPr>
              <a:t>Jimeng</a:t>
            </a:r>
            <a:r>
              <a:rPr lang="en-US" altLang="zh-CN" sz="1200" kern="0" dirty="0">
                <a:latin typeface="+mn-lt"/>
                <a:ea typeface="+mn-ea"/>
              </a:rPr>
              <a:t> Sun, Chi Wang, and </a:t>
            </a:r>
            <a:r>
              <a:rPr lang="en-US" altLang="zh-CN" sz="1200" kern="0" dirty="0" err="1">
                <a:latin typeface="+mn-lt"/>
                <a:ea typeface="+mn-ea"/>
              </a:rPr>
              <a:t>Zi</a:t>
            </a:r>
            <a:r>
              <a:rPr lang="en-US" altLang="zh-CN" sz="1200" kern="0" dirty="0">
                <a:latin typeface="+mn-lt"/>
                <a:ea typeface="+mn-ea"/>
              </a:rPr>
              <a:t> Yang. Social Influence Analysis in Large-scale Networks. In KDD, pages 807-816, 2009. </a:t>
            </a:r>
          </a:p>
        </p:txBody>
      </p:sp>
      <p:sp>
        <p:nvSpPr>
          <p:cNvPr id="11" name="Rectangle 10"/>
          <p:cNvSpPr/>
          <p:nvPr/>
        </p:nvSpPr>
        <p:spPr>
          <a:xfrm>
            <a:off x="4928141" y="2765298"/>
            <a:ext cx="3587262" cy="402412"/>
          </a:xfrm>
          <a:prstGeom prst="rect">
            <a:avLst/>
          </a:prstGeom>
          <a:solidFill>
            <a:srgbClr val="1BF3FB">
              <a:alpha val="2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199385" rIns="66462" bIns="199385" rtlCol="0" anchor="ctr"/>
          <a:lstStyle/>
          <a:p>
            <a:r>
              <a:rPr lang="en-US" sz="1108" dirty="0">
                <a:solidFill>
                  <a:srgbClr val="FF0000"/>
                </a:solidFill>
              </a:rPr>
              <a:t>How user </a:t>
            </a:r>
            <a:r>
              <a:rPr lang="en-US" sz="1108" i="1" dirty="0" err="1">
                <a:solidFill>
                  <a:srgbClr val="FF0000"/>
                </a:solidFill>
              </a:rPr>
              <a:t>i</a:t>
            </a:r>
            <a:r>
              <a:rPr lang="en-US" sz="1108" dirty="0">
                <a:solidFill>
                  <a:srgbClr val="FF0000"/>
                </a:solidFill>
              </a:rPr>
              <a:t> thought he </a:t>
            </a:r>
            <a:r>
              <a:rPr lang="en-US" sz="1108" b="1" dirty="0">
                <a:solidFill>
                  <a:srgbClr val="FF0000"/>
                </a:solidFill>
              </a:rPr>
              <a:t>influenced</a:t>
            </a:r>
            <a:r>
              <a:rPr lang="en-US" sz="1108" dirty="0">
                <a:solidFill>
                  <a:srgbClr val="FF0000"/>
                </a:solidFill>
              </a:rPr>
              <a:t> user </a:t>
            </a:r>
            <a:r>
              <a:rPr lang="en-US" sz="1108" i="1" dirty="0">
                <a:solidFill>
                  <a:srgbClr val="FF0000"/>
                </a:solidFill>
              </a:rPr>
              <a:t>j</a:t>
            </a:r>
            <a:r>
              <a:rPr lang="en-US" sz="1108" dirty="0">
                <a:solidFill>
                  <a:srgbClr val="FF0000"/>
                </a:solidFill>
              </a:rPr>
              <a:t>?</a:t>
            </a:r>
          </a:p>
        </p:txBody>
      </p:sp>
      <p:sp>
        <p:nvSpPr>
          <p:cNvPr id="12" name="Rectangle 11"/>
          <p:cNvSpPr/>
          <p:nvPr/>
        </p:nvSpPr>
        <p:spPr>
          <a:xfrm>
            <a:off x="4572000" y="5337520"/>
            <a:ext cx="3943403" cy="412650"/>
          </a:xfrm>
          <a:prstGeom prst="rect">
            <a:avLst/>
          </a:prstGeom>
          <a:solidFill>
            <a:srgbClr val="1BF3FB">
              <a:alpha val="2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199385" rIns="66462" bIns="199385" rtlCol="0" anchor="ctr"/>
          <a:lstStyle/>
          <a:p>
            <a:r>
              <a:rPr lang="en-US" sz="1292" dirty="0">
                <a:solidFill>
                  <a:schemeClr val="tx1"/>
                </a:solidFill>
              </a:rPr>
              <a:t>How user </a:t>
            </a:r>
            <a:r>
              <a:rPr lang="en-US" sz="1292" i="1" dirty="0">
                <a:solidFill>
                  <a:schemeClr val="tx1"/>
                </a:solidFill>
              </a:rPr>
              <a:t>j</a:t>
            </a:r>
            <a:r>
              <a:rPr lang="en-US" sz="1292" dirty="0">
                <a:solidFill>
                  <a:schemeClr val="tx1"/>
                </a:solidFill>
              </a:rPr>
              <a:t> thought he </a:t>
            </a:r>
            <a:r>
              <a:rPr lang="en-US" sz="1292" b="1" dirty="0">
                <a:solidFill>
                  <a:schemeClr val="tx1"/>
                </a:solidFill>
              </a:rPr>
              <a:t>was influenced </a:t>
            </a:r>
            <a:r>
              <a:rPr lang="en-US" sz="1292" dirty="0">
                <a:solidFill>
                  <a:schemeClr val="tx1"/>
                </a:solidFill>
              </a:rPr>
              <a:t>by user </a:t>
            </a:r>
            <a:r>
              <a:rPr lang="en-US" sz="1292" i="1" dirty="0" err="1">
                <a:solidFill>
                  <a:schemeClr val="tx1"/>
                </a:solidFill>
              </a:rPr>
              <a:t>i</a:t>
            </a:r>
            <a:r>
              <a:rPr lang="en-US" sz="1292" dirty="0">
                <a:solidFill>
                  <a:schemeClr val="tx1"/>
                </a:solidFill>
              </a:rPr>
              <a:t>?</a:t>
            </a:r>
          </a:p>
        </p:txBody>
      </p:sp>
    </p:spTree>
    <p:extLst>
      <p:ext uri="{BB962C8B-B14F-4D97-AF65-F5344CB8AC3E}">
        <p14:creationId xmlns:p14="http://schemas.microsoft.com/office/powerpoint/2010/main" val="1440701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802" y="1399449"/>
            <a:ext cx="6036576" cy="4939869"/>
          </a:xfrm>
          <a:prstGeom prst="rect">
            <a:avLst/>
          </a:prstGeom>
        </p:spPr>
      </p:pic>
      <p:sp>
        <p:nvSpPr>
          <p:cNvPr id="2" name="标题 1"/>
          <p:cNvSpPr>
            <a:spLocks noGrp="1"/>
          </p:cNvSpPr>
          <p:nvPr>
            <p:ph type="title"/>
          </p:nvPr>
        </p:nvSpPr>
        <p:spPr/>
        <p:txBody>
          <a:bodyPr/>
          <a:lstStyle/>
          <a:p>
            <a:r>
              <a:rPr lang="en-US" altLang="zh-CN" dirty="0" smtClean="0"/>
              <a:t>The TAP Learning Algorithm</a:t>
            </a:r>
            <a:endParaRPr lang="zh-CN" altLang="en-US" dirty="0"/>
          </a:p>
        </p:txBody>
      </p:sp>
      <p:pic>
        <p:nvPicPr>
          <p:cNvPr id="339971" name="Picture 3"/>
          <p:cNvPicPr>
            <a:picLocks noChangeAspect="1" noChangeArrowheads="1"/>
          </p:cNvPicPr>
          <p:nvPr/>
        </p:nvPicPr>
        <p:blipFill>
          <a:blip r:embed="rId4" cstate="print"/>
          <a:srcRect/>
          <a:stretch>
            <a:fillRect/>
          </a:stretch>
        </p:blipFill>
        <p:spPr bwMode="auto">
          <a:xfrm>
            <a:off x="5347211" y="2776924"/>
            <a:ext cx="2974731" cy="517280"/>
          </a:xfrm>
          <a:prstGeom prst="rect">
            <a:avLst/>
          </a:prstGeom>
          <a:noFill/>
          <a:ln w="9525">
            <a:solidFill>
              <a:srgbClr val="C00000"/>
            </a:solidFill>
            <a:miter lim="800000"/>
            <a:headEnd/>
            <a:tailEnd/>
          </a:ln>
        </p:spPr>
      </p:pic>
      <p:cxnSp>
        <p:nvCxnSpPr>
          <p:cNvPr id="9" name="Straight Arrow Connector 8"/>
          <p:cNvCxnSpPr>
            <a:stCxn id="339972" idx="1"/>
          </p:cNvCxnSpPr>
          <p:nvPr/>
        </p:nvCxnSpPr>
        <p:spPr>
          <a:xfrm rot="10800000" flipV="1">
            <a:off x="3931619" y="3718421"/>
            <a:ext cx="1752624" cy="81327"/>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39972" name="Picture 4"/>
          <p:cNvPicPr>
            <a:picLocks noChangeAspect="1" noChangeArrowheads="1"/>
          </p:cNvPicPr>
          <p:nvPr/>
        </p:nvPicPr>
        <p:blipFill>
          <a:blip r:embed="rId5" cstate="print"/>
          <a:srcRect/>
          <a:stretch>
            <a:fillRect/>
          </a:stretch>
        </p:blipFill>
        <p:spPr bwMode="auto">
          <a:xfrm>
            <a:off x="5684253" y="3502284"/>
            <a:ext cx="2690447" cy="432289"/>
          </a:xfrm>
          <a:prstGeom prst="rect">
            <a:avLst/>
          </a:prstGeom>
          <a:noFill/>
          <a:ln w="9525">
            <a:solidFill>
              <a:srgbClr val="C00000"/>
            </a:solidFill>
            <a:miter lim="800000"/>
            <a:headEnd/>
            <a:tailEnd/>
          </a:ln>
        </p:spPr>
      </p:pic>
      <p:pic>
        <p:nvPicPr>
          <p:cNvPr id="339973" name="Picture 5"/>
          <p:cNvPicPr>
            <a:picLocks noChangeAspect="1" noChangeArrowheads="1"/>
          </p:cNvPicPr>
          <p:nvPr/>
        </p:nvPicPr>
        <p:blipFill>
          <a:blip r:embed="rId6" cstate="print"/>
          <a:srcRect/>
          <a:stretch>
            <a:fillRect/>
          </a:stretch>
        </p:blipFill>
        <p:spPr bwMode="auto">
          <a:xfrm>
            <a:off x="5043872" y="4160271"/>
            <a:ext cx="3788019" cy="886557"/>
          </a:xfrm>
          <a:prstGeom prst="rect">
            <a:avLst/>
          </a:prstGeom>
          <a:noFill/>
          <a:ln w="9525">
            <a:solidFill>
              <a:srgbClr val="C00000"/>
            </a:solidFill>
            <a:miter lim="800000"/>
            <a:headEnd/>
            <a:tailEnd/>
          </a:ln>
        </p:spPr>
      </p:pic>
      <p:cxnSp>
        <p:nvCxnSpPr>
          <p:cNvPr id="14" name="Straight Arrow Connector 13"/>
          <p:cNvCxnSpPr>
            <a:stCxn id="339973" idx="1"/>
          </p:cNvCxnSpPr>
          <p:nvPr/>
        </p:nvCxnSpPr>
        <p:spPr>
          <a:xfrm rot="10800000">
            <a:off x="3897924" y="4372721"/>
            <a:ext cx="1145947" cy="230808"/>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39971" idx="1"/>
          </p:cNvCxnSpPr>
          <p:nvPr/>
        </p:nvCxnSpPr>
        <p:spPr>
          <a:xfrm rot="10800000" flipV="1">
            <a:off x="3796813" y="3035543"/>
            <a:ext cx="1550399" cy="90118"/>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39974" name="Picture 6"/>
          <p:cNvPicPr>
            <a:picLocks noChangeAspect="1" noChangeArrowheads="1"/>
          </p:cNvPicPr>
          <p:nvPr/>
        </p:nvPicPr>
        <p:blipFill>
          <a:blip r:embed="rId7" cstate="print"/>
          <a:srcRect/>
          <a:stretch>
            <a:fillRect/>
          </a:stretch>
        </p:blipFill>
        <p:spPr bwMode="auto">
          <a:xfrm>
            <a:off x="5852775" y="5279839"/>
            <a:ext cx="2278675" cy="811823"/>
          </a:xfrm>
          <a:prstGeom prst="rect">
            <a:avLst/>
          </a:prstGeom>
          <a:noFill/>
          <a:ln w="9525">
            <a:solidFill>
              <a:srgbClr val="C00000"/>
            </a:solidFill>
            <a:miter lim="800000"/>
            <a:headEnd/>
            <a:tailEnd/>
          </a:ln>
        </p:spPr>
      </p:pic>
      <p:cxnSp>
        <p:nvCxnSpPr>
          <p:cNvPr id="22" name="Straight Arrow Connector 21"/>
          <p:cNvCxnSpPr>
            <a:stCxn id="339974" idx="1"/>
          </p:cNvCxnSpPr>
          <p:nvPr/>
        </p:nvCxnSpPr>
        <p:spPr>
          <a:xfrm rot="10800000">
            <a:off x="4100140" y="5484985"/>
            <a:ext cx="1752624" cy="200766"/>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39975" name="Picture 7"/>
          <p:cNvPicPr>
            <a:picLocks noChangeAspect="1" noChangeArrowheads="1"/>
          </p:cNvPicPr>
          <p:nvPr/>
        </p:nvPicPr>
        <p:blipFill>
          <a:blip r:embed="rId8" cstate="print"/>
          <a:srcRect/>
          <a:stretch>
            <a:fillRect/>
          </a:stretch>
        </p:blipFill>
        <p:spPr bwMode="auto">
          <a:xfrm>
            <a:off x="5347201" y="1925417"/>
            <a:ext cx="3437839" cy="694680"/>
          </a:xfrm>
          <a:prstGeom prst="rect">
            <a:avLst/>
          </a:prstGeom>
          <a:noFill/>
          <a:ln w="9525">
            <a:solidFill>
              <a:srgbClr val="C00000"/>
            </a:solidFill>
            <a:miter lim="800000"/>
            <a:headEnd/>
            <a:tailEnd/>
          </a:ln>
        </p:spPr>
      </p:pic>
      <p:cxnSp>
        <p:nvCxnSpPr>
          <p:cNvPr id="27" name="Straight Arrow Connector 26"/>
          <p:cNvCxnSpPr>
            <a:stCxn id="339975" idx="1"/>
          </p:cNvCxnSpPr>
          <p:nvPr/>
        </p:nvCxnSpPr>
        <p:spPr>
          <a:xfrm rot="10800000" flipV="1">
            <a:off x="3426066" y="2272777"/>
            <a:ext cx="1921147" cy="77706"/>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154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39975"/>
                                        </p:tgtEl>
                                        <p:attrNameLst>
                                          <p:attrName>style.visibility</p:attrName>
                                        </p:attrNameLst>
                                      </p:cBhvr>
                                      <p:to>
                                        <p:strVal val="visible"/>
                                      </p:to>
                                    </p:set>
                                    <p:animEffect transition="in" filter="blinds(horizontal)">
                                      <p:cBhvr>
                                        <p:cTn id="10" dur="500"/>
                                        <p:tgtEl>
                                          <p:spTgt spid="3399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339971"/>
                                        </p:tgtEl>
                                        <p:attrNameLst>
                                          <p:attrName>style.visibility</p:attrName>
                                        </p:attrNameLst>
                                      </p:cBhvr>
                                      <p:to>
                                        <p:strVal val="visible"/>
                                      </p:to>
                                    </p:set>
                                    <p:animEffect transition="in" filter="blinds(horizontal)">
                                      <p:cBhvr>
                                        <p:cTn id="18" dur="500"/>
                                        <p:tgtEl>
                                          <p:spTgt spid="339971"/>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339972"/>
                                        </p:tgtEl>
                                        <p:attrNameLst>
                                          <p:attrName>style.visibility</p:attrName>
                                        </p:attrNameLst>
                                      </p:cBhvr>
                                      <p:to>
                                        <p:strVal val="visible"/>
                                      </p:to>
                                    </p:set>
                                    <p:animEffect transition="in" filter="blinds(horizontal)">
                                      <p:cBhvr>
                                        <p:cTn id="24" dur="500"/>
                                        <p:tgtEl>
                                          <p:spTgt spid="339972"/>
                                        </p:tgtEl>
                                      </p:cBhvr>
                                    </p:animEffect>
                                  </p:childTnLst>
                                </p:cTn>
                              </p:par>
                              <p:par>
                                <p:cTn id="25" presetID="3" presetClass="entr" presetSubtype="10" fill="hold" nodeType="withEffect">
                                  <p:stCondLst>
                                    <p:cond delay="0"/>
                                  </p:stCondLst>
                                  <p:childTnLst>
                                    <p:set>
                                      <p:cBhvr>
                                        <p:cTn id="26" dur="1" fill="hold">
                                          <p:stCondLst>
                                            <p:cond delay="0"/>
                                          </p:stCondLst>
                                        </p:cTn>
                                        <p:tgtEl>
                                          <p:spTgt spid="339973"/>
                                        </p:tgtEl>
                                        <p:attrNameLst>
                                          <p:attrName>style.visibility</p:attrName>
                                        </p:attrNameLst>
                                      </p:cBhvr>
                                      <p:to>
                                        <p:strVal val="visible"/>
                                      </p:to>
                                    </p:set>
                                    <p:animEffect transition="in" filter="blinds(horizontal)">
                                      <p:cBhvr>
                                        <p:cTn id="27" dur="500"/>
                                        <p:tgtEl>
                                          <p:spTgt spid="339973"/>
                                        </p:tgtEl>
                                      </p:cBhvr>
                                    </p:animEffect>
                                  </p:childTnLst>
                                </p:cTn>
                              </p:par>
                              <p:par>
                                <p:cTn id="28" presetID="3"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339974"/>
                                        </p:tgtEl>
                                        <p:attrNameLst>
                                          <p:attrName>style.visibility</p:attrName>
                                        </p:attrNameLst>
                                      </p:cBhvr>
                                      <p:to>
                                        <p:strVal val="visible"/>
                                      </p:to>
                                    </p:set>
                                    <p:animEffect transition="in" filter="blinds(horizontal)">
                                      <p:cBhvr>
                                        <p:cTn id="38" dur="5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92375"/>
            <a:ext cx="7772400" cy="1470025"/>
          </a:xfrm>
        </p:spPr>
        <p:txBody>
          <a:bodyPr/>
          <a:lstStyle/>
          <a:p>
            <a:r>
              <a:rPr lang="en-US" dirty="0" smtClean="0"/>
              <a:t>We applied the learned influence to help real </a:t>
            </a:r>
            <a:r>
              <a:rPr lang="en-US" dirty="0"/>
              <a:t>a</a:t>
            </a:r>
            <a:r>
              <a:rPr lang="en-US" dirty="0" smtClean="0"/>
              <a:t>pplications</a:t>
            </a:r>
            <a:r>
              <a:rPr lang="en-US" dirty="0" smtClean="0"/>
              <a:t/>
            </a:r>
            <a:br>
              <a:rPr lang="en-US" dirty="0" smtClean="0"/>
            </a:br>
            <a:r>
              <a:rPr lang="en-US" sz="3200" b="1" dirty="0" smtClean="0">
                <a:solidFill>
                  <a:srgbClr val="0000CC"/>
                </a:solidFill>
              </a:rPr>
              <a:t>—in very big </a:t>
            </a:r>
            <a:r>
              <a:rPr lang="en-US" sz="3200" b="1" dirty="0" err="1" smtClean="0">
                <a:solidFill>
                  <a:srgbClr val="0000CC"/>
                </a:solidFill>
              </a:rPr>
              <a:t>Tencent</a:t>
            </a:r>
            <a:r>
              <a:rPr lang="en-US" sz="3200" b="1" dirty="0" smtClean="0">
                <a:solidFill>
                  <a:srgbClr val="0000CC"/>
                </a:solidFill>
              </a:rPr>
              <a:t> networks</a:t>
            </a:r>
            <a:endParaRPr lang="en-US" sz="3200" b="1" dirty="0">
              <a:solidFill>
                <a:srgbClr val="0000CC"/>
              </a:solidFill>
            </a:endParaRPr>
          </a:p>
        </p:txBody>
      </p:sp>
    </p:spTree>
    <p:extLst>
      <p:ext uri="{BB962C8B-B14F-4D97-AF65-F5344CB8AC3E}">
        <p14:creationId xmlns:p14="http://schemas.microsoft.com/office/powerpoint/2010/main" val="159001490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38151"/>
            <a:ext cx="9144000" cy="731226"/>
          </a:xfrm>
        </p:spPr>
        <p:txBody>
          <a:bodyPr/>
          <a:lstStyle/>
          <a:p>
            <a:r>
              <a:rPr kumimoji="1" lang="en-US" altLang="zh-CN" dirty="0" smtClean="0"/>
              <a:t>Big Data Analytics in Game Data</a:t>
            </a:r>
            <a:endParaRPr kumimoji="1" lang="zh-CN" altLang="en-US" dirty="0"/>
          </a:p>
        </p:txBody>
      </p:sp>
      <p:sp>
        <p:nvSpPr>
          <p:cNvPr id="3" name="内容占位符 2"/>
          <p:cNvSpPr>
            <a:spLocks noGrp="1"/>
          </p:cNvSpPr>
          <p:nvPr>
            <p:ph idx="1"/>
          </p:nvPr>
        </p:nvSpPr>
        <p:spPr>
          <a:xfrm>
            <a:off x="323860" y="1368670"/>
            <a:ext cx="8436219" cy="4944207"/>
          </a:xfrm>
        </p:spPr>
        <p:txBody>
          <a:bodyPr/>
          <a:lstStyle/>
          <a:p>
            <a:r>
              <a:rPr lang="en-US" altLang="zh-CN" sz="2800" dirty="0"/>
              <a:t>Online gaming is one of the largest industries on the Internet</a:t>
            </a:r>
            <a:r>
              <a:rPr lang="en-US" altLang="zh-CN" sz="2800" dirty="0" smtClean="0"/>
              <a:t>…</a:t>
            </a:r>
          </a:p>
          <a:p>
            <a:r>
              <a:rPr lang="en-US" altLang="zh-CN" sz="2800" dirty="0"/>
              <a:t>Facebook</a:t>
            </a:r>
          </a:p>
          <a:p>
            <a:pPr lvl="1"/>
            <a:r>
              <a:rPr lang="en-US" altLang="zh-CN" sz="2400" dirty="0">
                <a:solidFill>
                  <a:srgbClr val="C00000"/>
                </a:solidFill>
              </a:rPr>
              <a:t>250 million </a:t>
            </a:r>
            <a:r>
              <a:rPr lang="en-US" altLang="zh-CN" sz="2400" dirty="0"/>
              <a:t>users play games monthly</a:t>
            </a:r>
          </a:p>
          <a:p>
            <a:pPr lvl="1"/>
            <a:r>
              <a:rPr lang="en-US" altLang="zh-CN" sz="2400" dirty="0">
                <a:solidFill>
                  <a:srgbClr val="C00000"/>
                </a:solidFill>
              </a:rPr>
              <a:t>200 games </a:t>
            </a:r>
            <a:r>
              <a:rPr lang="en-US" altLang="zh-CN" sz="2400" dirty="0"/>
              <a:t>with more than </a:t>
            </a:r>
            <a:r>
              <a:rPr lang="en-US" altLang="zh-CN" sz="2400" dirty="0">
                <a:solidFill>
                  <a:srgbClr val="C00000"/>
                </a:solidFill>
              </a:rPr>
              <a:t>1 million </a:t>
            </a:r>
            <a:r>
              <a:rPr lang="en-US" altLang="zh-CN" sz="2400" dirty="0"/>
              <a:t>active users </a:t>
            </a:r>
          </a:p>
          <a:p>
            <a:pPr lvl="1"/>
            <a:r>
              <a:rPr lang="en-US" altLang="zh-CN" sz="2400" dirty="0">
                <a:solidFill>
                  <a:srgbClr val="C00000"/>
                </a:solidFill>
              </a:rPr>
              <a:t>12%</a:t>
            </a:r>
            <a:r>
              <a:rPr lang="en-US" altLang="zh-CN" sz="2400" dirty="0"/>
              <a:t> of the company’s revenue is from </a:t>
            </a:r>
            <a:r>
              <a:rPr lang="en-US" altLang="zh-CN" sz="2400" dirty="0" smtClean="0"/>
              <a:t>games</a:t>
            </a:r>
            <a:endParaRPr lang="en-US" altLang="zh-CN" sz="2400" dirty="0"/>
          </a:p>
          <a:p>
            <a:r>
              <a:rPr lang="en-US" altLang="zh-CN" sz="2800" dirty="0" err="1" smtClean="0"/>
              <a:t>Tencent</a:t>
            </a:r>
            <a:r>
              <a:rPr lang="en-US" altLang="zh-CN" sz="2800" dirty="0" smtClean="0"/>
              <a:t> </a:t>
            </a:r>
            <a:r>
              <a:rPr lang="en-US" altLang="zh-CN" sz="2000" dirty="0"/>
              <a:t>(Market Cap: ~150B $)</a:t>
            </a:r>
            <a:endParaRPr lang="en-US" altLang="zh-CN" sz="2800" dirty="0"/>
          </a:p>
          <a:p>
            <a:pPr lvl="1"/>
            <a:r>
              <a:rPr lang="en-US" altLang="zh-CN" sz="2400" dirty="0"/>
              <a:t>More than </a:t>
            </a:r>
            <a:r>
              <a:rPr lang="en-US" altLang="zh-CN" sz="2400" dirty="0">
                <a:solidFill>
                  <a:srgbClr val="C00000"/>
                </a:solidFill>
              </a:rPr>
              <a:t>400 million </a:t>
            </a:r>
            <a:r>
              <a:rPr lang="en-US" altLang="zh-CN" sz="2400" dirty="0"/>
              <a:t>gaming users</a:t>
            </a:r>
          </a:p>
          <a:p>
            <a:pPr lvl="1"/>
            <a:r>
              <a:rPr lang="en-US" altLang="zh-CN" sz="2400" dirty="0">
                <a:solidFill>
                  <a:srgbClr val="C00000"/>
                </a:solidFill>
              </a:rPr>
              <a:t>50%</a:t>
            </a:r>
            <a:r>
              <a:rPr lang="en-US" altLang="zh-CN" sz="2400" dirty="0"/>
              <a:t> of </a:t>
            </a:r>
            <a:r>
              <a:rPr lang="en-US" altLang="zh-CN" sz="2400" dirty="0" err="1"/>
              <a:t>Tencent’s</a:t>
            </a:r>
            <a:r>
              <a:rPr lang="en-US" altLang="zh-CN" sz="2400" dirty="0"/>
              <a:t> overall revenue is </a:t>
            </a:r>
            <a:r>
              <a:rPr lang="en-US" altLang="zh-CN" sz="2400" dirty="0" smtClean="0"/>
              <a:t>from games</a:t>
            </a:r>
          </a:p>
          <a:p>
            <a:pPr marL="0" indent="0">
              <a:buNone/>
            </a:pPr>
            <a:endParaRPr lang="en-US" altLang="zh-CN" sz="2800" dirty="0"/>
          </a:p>
        </p:txBody>
      </p:sp>
      <p:sp>
        <p:nvSpPr>
          <p:cNvPr id="4" name="副标题 4"/>
          <p:cNvSpPr txBox="1">
            <a:spLocks/>
          </p:cNvSpPr>
          <p:nvPr/>
        </p:nvSpPr>
        <p:spPr bwMode="auto">
          <a:xfrm>
            <a:off x="0" y="6451230"/>
            <a:ext cx="9144000" cy="406770"/>
          </a:xfrm>
          <a:prstGeom prst="rect">
            <a:avLst/>
          </a:prstGeom>
          <a:solidFill>
            <a:schemeClr val="bg1"/>
          </a:solidFill>
          <a:ln w="9525">
            <a:solidFill>
              <a:schemeClr val="bg1"/>
            </a:solidFill>
            <a:miter lim="800000"/>
            <a:headEnd/>
            <a:tailEnd/>
          </a:ln>
        </p:spPr>
        <p:txBody>
          <a:bodyPr vert="horz" wrap="square" lIns="166154" tIns="42203" rIns="66462" bIns="42203" numCol="1" anchor="ctr" anchorCtr="0" compatLnSpc="1">
            <a:prstTxWarp prst="textNoShape">
              <a:avLst/>
            </a:prstTxWarp>
          </a:bodyPr>
          <a:lstStyle/>
          <a:p>
            <a:r>
              <a:rPr lang="en-US" altLang="zh-CN" sz="1200" dirty="0" smtClean="0"/>
              <a:t>[1] </a:t>
            </a:r>
            <a:r>
              <a:rPr lang="en-US" altLang="zh-CN" sz="1200" dirty="0" err="1" smtClean="0"/>
              <a:t>Zhanpeng</a:t>
            </a:r>
            <a:r>
              <a:rPr lang="en-US" altLang="zh-CN" sz="1200" dirty="0" smtClean="0"/>
              <a:t> </a:t>
            </a:r>
            <a:r>
              <a:rPr lang="en-US" altLang="zh-CN" sz="1200" dirty="0"/>
              <a:t>Fang, </a:t>
            </a:r>
            <a:r>
              <a:rPr lang="en-US" altLang="zh-CN" sz="1200" dirty="0" err="1"/>
              <a:t>Xinyu</a:t>
            </a:r>
            <a:r>
              <a:rPr lang="en-US" altLang="zh-CN" sz="1200" dirty="0"/>
              <a:t> Zhou, Jie Tang, Wei Shao, A.C.M. Fong, </a:t>
            </a:r>
            <a:r>
              <a:rPr lang="en-US" altLang="zh-CN" sz="1200" dirty="0" err="1"/>
              <a:t>Longjun</a:t>
            </a:r>
            <a:r>
              <a:rPr lang="en-US" altLang="zh-CN" sz="1200" dirty="0"/>
              <a:t> Sun, Ying Ding, Ling Zhou, and </a:t>
            </a:r>
            <a:r>
              <a:rPr lang="en-US" altLang="zh-CN" sz="1200" dirty="0" err="1"/>
              <a:t>Jarder</a:t>
            </a:r>
            <a:r>
              <a:rPr lang="en-US" altLang="zh-CN" sz="1200" dirty="0"/>
              <a:t> </a:t>
            </a:r>
            <a:r>
              <a:rPr lang="en-US" altLang="zh-CN" sz="1200" dirty="0" err="1"/>
              <a:t>Luo</a:t>
            </a:r>
            <a:r>
              <a:rPr lang="en-US" altLang="zh-CN" sz="1200" dirty="0"/>
              <a:t>. Modeling Paying Behavior in Online Social Networks. </a:t>
            </a:r>
            <a:r>
              <a:rPr lang="en-US" altLang="zh-CN" sz="1200" b="1" dirty="0" smtClean="0"/>
              <a:t>CIKM'14</a:t>
            </a:r>
            <a:r>
              <a:rPr lang="en-US" altLang="zh-CN" sz="1200" b="1" dirty="0"/>
              <a:t>.</a:t>
            </a:r>
          </a:p>
        </p:txBody>
      </p:sp>
    </p:spTree>
    <p:extLst>
      <p:ext uri="{BB962C8B-B14F-4D97-AF65-F5344CB8AC3E}">
        <p14:creationId xmlns:p14="http://schemas.microsoft.com/office/powerpoint/2010/main" val="939714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Two games: DNF</a:t>
            </a:r>
            <a:endParaRPr lang="zh-CN" altLang="en-US" dirty="0"/>
          </a:p>
        </p:txBody>
      </p:sp>
      <p:sp>
        <p:nvSpPr>
          <p:cNvPr id="3" name="内容占位符 2"/>
          <p:cNvSpPr>
            <a:spLocks noGrp="1"/>
          </p:cNvSpPr>
          <p:nvPr>
            <p:ph idx="1"/>
          </p:nvPr>
        </p:nvSpPr>
        <p:spPr>
          <a:xfrm>
            <a:off x="7" y="1529863"/>
            <a:ext cx="5697409" cy="4470404"/>
          </a:xfrm>
        </p:spPr>
        <p:txBody>
          <a:bodyPr>
            <a:normAutofit fontScale="92500" lnSpcReduction="10000"/>
          </a:bodyPr>
          <a:lstStyle/>
          <a:p>
            <a:r>
              <a:rPr lang="en-US" altLang="zh-CN" dirty="0" smtClean="0"/>
              <a:t>Dungeon &amp; Fighter Online (DNF)</a:t>
            </a:r>
          </a:p>
          <a:p>
            <a:pPr lvl="1"/>
            <a:r>
              <a:rPr lang="en-US" altLang="zh-CN" dirty="0" smtClean="0"/>
              <a:t>A game of melee combat between users and large number of underpowered enemies</a:t>
            </a:r>
          </a:p>
          <a:p>
            <a:pPr lvl="1"/>
            <a:r>
              <a:rPr lang="en-US" altLang="zh-CN" dirty="0" smtClean="0">
                <a:solidFill>
                  <a:srgbClr val="000090"/>
                </a:solidFill>
              </a:rPr>
              <a:t>400+ million users, the 2</a:t>
            </a:r>
            <a:r>
              <a:rPr lang="en-US" altLang="zh-CN" i="1" baseline="30000" dirty="0" smtClean="0">
                <a:solidFill>
                  <a:srgbClr val="000090"/>
                </a:solidFill>
              </a:rPr>
              <a:t>nd</a:t>
            </a:r>
            <a:r>
              <a:rPr lang="en-US" altLang="zh-CN" i="1" baseline="-25000" dirty="0" smtClean="0">
                <a:solidFill>
                  <a:srgbClr val="000090"/>
                </a:solidFill>
              </a:rPr>
              <a:t> </a:t>
            </a:r>
            <a:r>
              <a:rPr lang="en-US" altLang="zh-CN" i="1" dirty="0" smtClean="0">
                <a:solidFill>
                  <a:srgbClr val="000090"/>
                </a:solidFill>
              </a:rPr>
              <a:t> </a:t>
            </a:r>
            <a:r>
              <a:rPr lang="en-US" altLang="zh-CN" dirty="0" smtClean="0">
                <a:solidFill>
                  <a:srgbClr val="000090"/>
                </a:solidFill>
              </a:rPr>
              <a:t>largest online game in China</a:t>
            </a:r>
            <a:endParaRPr lang="en-US" altLang="zh-CN" i="1" baseline="30000" dirty="0" smtClean="0">
              <a:solidFill>
                <a:srgbClr val="000090"/>
              </a:solidFill>
            </a:endParaRPr>
          </a:p>
          <a:p>
            <a:pPr lvl="1"/>
            <a:r>
              <a:rPr lang="en-US" altLang="zh-CN" dirty="0" smtClean="0"/>
              <a:t>Users in the game can fight against enemies by individuals or by groups</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267" y="4335583"/>
            <a:ext cx="3230880" cy="1676869"/>
          </a:xfrm>
          <a:prstGeom prst="rect">
            <a:avLst/>
          </a:prstGeom>
        </p:spPr>
      </p:pic>
      <p:pic>
        <p:nvPicPr>
          <p:cNvPr id="7" name="Picture 2" descr="http://b.hiphotos.baidu.com/baike/c0%3Dbaike150%2C5%2C5%2C150%2C50/sign=f913ccb809f79052fb124f6c6d9abcaf/9213b07eca806538d5601bb897dda144ac345982b3b7aaa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270" y="1713057"/>
            <a:ext cx="2540000" cy="2344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77300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Two games: </a:t>
            </a:r>
            <a:r>
              <a:rPr lang="en-US" altLang="zh-CN" dirty="0" smtClean="0"/>
              <a:t>QQ Speed</a:t>
            </a:r>
            <a:endParaRPr lang="zh-CN" altLang="en-US" dirty="0"/>
          </a:p>
        </p:txBody>
      </p:sp>
      <p:sp>
        <p:nvSpPr>
          <p:cNvPr id="3" name="内容占位符 2"/>
          <p:cNvSpPr>
            <a:spLocks noGrp="1"/>
          </p:cNvSpPr>
          <p:nvPr>
            <p:ph idx="1"/>
          </p:nvPr>
        </p:nvSpPr>
        <p:spPr>
          <a:xfrm>
            <a:off x="7" y="1529863"/>
            <a:ext cx="5926667" cy="4470404"/>
          </a:xfrm>
        </p:spPr>
        <p:txBody>
          <a:bodyPr>
            <a:normAutofit/>
          </a:bodyPr>
          <a:lstStyle/>
          <a:p>
            <a:r>
              <a:rPr lang="en-US" altLang="zh-CN" dirty="0" smtClean="0"/>
              <a:t>QQ Speed</a:t>
            </a:r>
          </a:p>
          <a:p>
            <a:pPr lvl="1"/>
            <a:r>
              <a:rPr lang="en-US" altLang="zh-CN" dirty="0" smtClean="0"/>
              <a:t>A racing game that users can partake in competitions to play against other users</a:t>
            </a:r>
          </a:p>
          <a:p>
            <a:pPr lvl="1"/>
            <a:r>
              <a:rPr lang="en-US" altLang="zh-CN" dirty="0" smtClean="0">
                <a:solidFill>
                  <a:srgbClr val="000090"/>
                </a:solidFill>
              </a:rPr>
              <a:t>200+ million users</a:t>
            </a:r>
          </a:p>
          <a:p>
            <a:pPr lvl="1"/>
            <a:r>
              <a:rPr lang="en-US" altLang="zh-CN" dirty="0" smtClean="0"/>
              <a:t>Users can race against other users by individuals  or forma a group to race together</a:t>
            </a:r>
          </a:p>
          <a:p>
            <a:pPr lvl="1"/>
            <a:r>
              <a:rPr lang="en-US" altLang="zh-CN" dirty="0" smtClean="0">
                <a:solidFill>
                  <a:srgbClr val="FF0000"/>
                </a:solidFill>
              </a:rPr>
              <a:t>Some users may pay…</a:t>
            </a:r>
          </a:p>
        </p:txBody>
      </p:sp>
      <p:pic>
        <p:nvPicPr>
          <p:cNvPr id="6" name="Picture 4" descr="http://g.hiphotos.baidu.com/baike/c0%3Dbaike80%2C5%2C5%2C80%2C26/sign=09a75e80c8fcc3cea0cdc161f32cbded/42166d224f4a20a40894ee6590529822730e0cf3d6caf8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934" y="1572358"/>
            <a:ext cx="2336800" cy="215704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668" y="3745047"/>
            <a:ext cx="3002844" cy="2078892"/>
          </a:xfrm>
          <a:prstGeom prst="rect">
            <a:avLst/>
          </a:prstGeom>
        </p:spPr>
      </p:pic>
    </p:spTree>
    <p:extLst>
      <p:ext uri="{BB962C8B-B14F-4D97-AF65-F5344CB8AC3E}">
        <p14:creationId xmlns:p14="http://schemas.microsoft.com/office/powerpoint/2010/main" val="1636801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Task</a:t>
            </a:r>
            <a:endParaRPr lang="zh-CN" altLang="en-US" dirty="0"/>
          </a:p>
        </p:txBody>
      </p:sp>
      <p:sp>
        <p:nvSpPr>
          <p:cNvPr id="3" name="内容占位符 2"/>
          <p:cNvSpPr>
            <a:spLocks noGrp="1"/>
          </p:cNvSpPr>
          <p:nvPr>
            <p:ph idx="1"/>
          </p:nvPr>
        </p:nvSpPr>
        <p:spPr/>
        <p:txBody>
          <a:bodyPr>
            <a:normAutofit/>
          </a:bodyPr>
          <a:lstStyle/>
          <a:p>
            <a:r>
              <a:rPr lang="en-US" altLang="zh-CN" dirty="0" smtClean="0"/>
              <a:t>Given behavior log data and paying logs of online game users, predict</a:t>
            </a:r>
          </a:p>
          <a:p>
            <a:endParaRPr lang="en-US" altLang="zh-CN" sz="3692" dirty="0"/>
          </a:p>
          <a:p>
            <a:r>
              <a:rPr lang="en-US" altLang="zh-CN" dirty="0" smtClean="0">
                <a:solidFill>
                  <a:srgbClr val="C00000"/>
                </a:solidFill>
                <a:ea typeface="华文行楷" pitchFamily="2" charset="-122"/>
                <a:cs typeface="Times New Roman" pitchFamily="18" charset="0"/>
                <a:sym typeface="Wingdings" pitchFamily="2" charset="2"/>
              </a:rPr>
              <a:t>Will social </a:t>
            </a:r>
            <a:r>
              <a:rPr lang="en-US" altLang="zh-CN" dirty="0">
                <a:solidFill>
                  <a:srgbClr val="C00000"/>
                </a:solidFill>
                <a:ea typeface="华文行楷" pitchFamily="2" charset="-122"/>
                <a:cs typeface="Times New Roman" pitchFamily="18" charset="0"/>
                <a:sym typeface="Wingdings" pitchFamily="2" charset="2"/>
              </a:rPr>
              <a:t>influence </a:t>
            </a:r>
            <a:r>
              <a:rPr lang="en-US" altLang="zh-CN" dirty="0" smtClean="0">
                <a:solidFill>
                  <a:srgbClr val="C00000"/>
                </a:solidFill>
                <a:ea typeface="华文行楷" pitchFamily="2" charset="-122"/>
                <a:cs typeface="Times New Roman" pitchFamily="18" charset="0"/>
                <a:sym typeface="Wingdings" pitchFamily="2" charset="2"/>
              </a:rPr>
              <a:t>play </a:t>
            </a:r>
            <a:r>
              <a:rPr lang="en-US" altLang="zh-CN" dirty="0">
                <a:solidFill>
                  <a:srgbClr val="C00000"/>
                </a:solidFill>
                <a:ea typeface="华文行楷" pitchFamily="2" charset="-122"/>
                <a:cs typeface="Times New Roman" pitchFamily="18" charset="0"/>
                <a:sym typeface="Wingdings" pitchFamily="2" charset="2"/>
              </a:rPr>
              <a:t>an important role in this task?</a:t>
            </a:r>
            <a:endParaRPr lang="zh-CN" altLang="en-US" dirty="0">
              <a:solidFill>
                <a:srgbClr val="C00000"/>
              </a:solidFill>
              <a:ea typeface="华文行楷" pitchFamily="2" charset="-122"/>
              <a:cs typeface="Times New Roman" pitchFamily="18" charset="0"/>
              <a:sym typeface="Wingdings" pitchFamily="2" charset="2"/>
            </a:endParaRPr>
          </a:p>
          <a:p>
            <a:endParaRPr lang="en-US" altLang="zh-CN" dirty="0"/>
          </a:p>
          <a:p>
            <a:pPr marL="422041" lvl="1" indent="0">
              <a:buNone/>
            </a:pPr>
            <a:r>
              <a:rPr lang="en-US" altLang="zh-CN" dirty="0"/>
              <a:t>	</a:t>
            </a:r>
            <a:r>
              <a:rPr lang="en-US" altLang="zh-CN" dirty="0" smtClean="0"/>
              <a:t>	</a:t>
            </a:r>
            <a:endParaRPr lang="zh-CN" altLang="en-US" dirty="0"/>
          </a:p>
        </p:txBody>
      </p:sp>
      <p:sp>
        <p:nvSpPr>
          <p:cNvPr id="4" name="Rectangle 6"/>
          <p:cNvSpPr>
            <a:spLocks noChangeArrowheads="1"/>
          </p:cNvSpPr>
          <p:nvPr/>
        </p:nvSpPr>
        <p:spPr bwMode="auto">
          <a:xfrm>
            <a:off x="2180492" y="2438157"/>
            <a:ext cx="4994031" cy="428106"/>
          </a:xfrm>
          <a:prstGeom prst="rect">
            <a:avLst/>
          </a:prstGeom>
          <a:noFill/>
          <a:ln w="38100" cmpd="dbl" algn="ctr">
            <a:solidFill>
              <a:srgbClr val="CC0066"/>
            </a:solidFill>
            <a:miter lim="800000"/>
            <a:headEnd/>
            <a:tailEnd type="none"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83077" tIns="43200" rIns="83077" bIns="43200" anchor="ctr">
            <a:spAutoFit/>
          </a:bodyPr>
          <a:lstStyle/>
          <a:p>
            <a:pPr algn="ctr">
              <a:spcBef>
                <a:spcPct val="20000"/>
              </a:spcBef>
              <a:buFont typeface="Wingdings" pitchFamily="2" charset="2"/>
              <a:buNone/>
            </a:pPr>
            <a:r>
              <a:rPr lang="en-US" altLang="zh-CN" sz="2215" dirty="0">
                <a:solidFill>
                  <a:srgbClr val="7030A0"/>
                </a:solidFill>
                <a:latin typeface="Verdana" pitchFamily="34" charset="0"/>
                <a:ea typeface="华文行楷" pitchFamily="2" charset="-122"/>
                <a:cs typeface="Times New Roman" pitchFamily="18" charset="0"/>
                <a:sym typeface="Wingdings" pitchFamily="2" charset="2"/>
              </a:rPr>
              <a:t>Free users -&gt; Paying users</a:t>
            </a:r>
            <a:endParaRPr lang="zh-CN" altLang="en-US" sz="2215" dirty="0">
              <a:solidFill>
                <a:srgbClr val="7030A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4552755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Big social </a:t>
            </a:r>
            <a:r>
              <a:rPr lang="en-US" altLang="zh-CN" dirty="0"/>
              <a:t>d</a:t>
            </a:r>
            <a:r>
              <a:rPr lang="en-US" altLang="zh-CN" dirty="0" smtClean="0"/>
              <a:t>ata</a:t>
            </a:r>
            <a:endParaRPr lang="zh-CN" altLang="en-US" dirty="0"/>
          </a:p>
        </p:txBody>
      </p:sp>
      <p:sp>
        <p:nvSpPr>
          <p:cNvPr id="5" name="内容占位符 4"/>
          <p:cNvSpPr>
            <a:spLocks noGrp="1"/>
          </p:cNvSpPr>
          <p:nvPr>
            <p:ph idx="1"/>
          </p:nvPr>
        </p:nvSpPr>
        <p:spPr>
          <a:xfrm>
            <a:off x="492369" y="1529867"/>
            <a:ext cx="8229600" cy="4248150"/>
          </a:xfrm>
        </p:spPr>
        <p:txBody>
          <a:bodyPr/>
          <a:lstStyle/>
          <a:p>
            <a:r>
              <a:rPr lang="en-US" altLang="zh-CN" dirty="0" smtClean="0"/>
              <a:t>Statistics of the datasets</a:t>
            </a:r>
            <a:endParaRPr lang="zh-CN" altLang="en-US" dirty="0"/>
          </a:p>
        </p:txBody>
      </p:sp>
      <p:pic>
        <p:nvPicPr>
          <p:cNvPr id="6" name="图片 5"/>
          <p:cNvPicPr>
            <a:picLocks noChangeAspect="1"/>
          </p:cNvPicPr>
          <p:nvPr/>
        </p:nvPicPr>
        <p:blipFill>
          <a:blip r:embed="rId2"/>
          <a:stretch>
            <a:fillRect/>
          </a:stretch>
        </p:blipFill>
        <p:spPr>
          <a:xfrm>
            <a:off x="422031" y="2233246"/>
            <a:ext cx="8254574" cy="3706645"/>
          </a:xfrm>
          <a:prstGeom prst="rect">
            <a:avLst/>
          </a:prstGeom>
        </p:spPr>
      </p:pic>
    </p:spTree>
    <p:extLst>
      <p:ext uri="{BB962C8B-B14F-4D97-AF65-F5344CB8AC3E}">
        <p14:creationId xmlns:p14="http://schemas.microsoft.com/office/powerpoint/2010/main" val="6775057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Misc-Buddy-Blue-icon.png"/>
          <p:cNvPicPr>
            <a:picLocks noChangeAspect="1"/>
          </p:cNvPicPr>
          <p:nvPr/>
        </p:nvPicPr>
        <p:blipFill>
          <a:blip r:embed="rId2" cstate="print"/>
          <a:stretch>
            <a:fillRect/>
          </a:stretch>
        </p:blipFill>
        <p:spPr>
          <a:xfrm>
            <a:off x="2678921" y="1719295"/>
            <a:ext cx="654632" cy="654632"/>
          </a:xfrm>
          <a:prstGeom prst="rect">
            <a:avLst/>
          </a:prstGeom>
        </p:spPr>
      </p:pic>
      <p:pic>
        <p:nvPicPr>
          <p:cNvPr id="5" name="图片 6" descr="Misc-Buddy-Blue-icon.png"/>
          <p:cNvPicPr>
            <a:picLocks noChangeAspect="1"/>
          </p:cNvPicPr>
          <p:nvPr/>
        </p:nvPicPr>
        <p:blipFill>
          <a:blip r:embed="rId2" cstate="print"/>
          <a:stretch>
            <a:fillRect/>
          </a:stretch>
        </p:blipFill>
        <p:spPr>
          <a:xfrm>
            <a:off x="4085690" y="1719295"/>
            <a:ext cx="654632" cy="654632"/>
          </a:xfrm>
          <a:prstGeom prst="rect">
            <a:avLst/>
          </a:prstGeom>
        </p:spPr>
      </p:pic>
      <p:cxnSp>
        <p:nvCxnSpPr>
          <p:cNvPr id="6" name="直接连接符 7"/>
          <p:cNvCxnSpPr>
            <a:stCxn id="4" idx="3"/>
            <a:endCxn id="5" idx="1"/>
          </p:cNvCxnSpPr>
          <p:nvPr/>
        </p:nvCxnSpPr>
        <p:spPr>
          <a:xfrm>
            <a:off x="3333561" y="2046604"/>
            <a:ext cx="752137" cy="0"/>
          </a:xfrm>
          <a:prstGeom prst="line">
            <a:avLst/>
          </a:prstGeom>
          <a:noFill/>
          <a:ln w="57150" cap="flat" cmpd="sng" algn="ctr">
            <a:solidFill>
              <a:schemeClr val="tx1"/>
            </a:solidFill>
            <a:prstDash val="solid"/>
          </a:ln>
          <a:effectLst/>
        </p:spPr>
      </p:cxnSp>
      <p:pic>
        <p:nvPicPr>
          <p:cNvPr id="7" name="图片 10" descr="Misc-Buddy-Blue-icon.png"/>
          <p:cNvPicPr>
            <a:picLocks noChangeAspect="1"/>
          </p:cNvPicPr>
          <p:nvPr/>
        </p:nvPicPr>
        <p:blipFill>
          <a:blip r:embed="rId2" cstate="print"/>
          <a:stretch>
            <a:fillRect/>
          </a:stretch>
        </p:blipFill>
        <p:spPr>
          <a:xfrm>
            <a:off x="6195844" y="1361551"/>
            <a:ext cx="654632" cy="654632"/>
          </a:xfrm>
          <a:prstGeom prst="rect">
            <a:avLst/>
          </a:prstGeom>
        </p:spPr>
      </p:pic>
      <p:pic>
        <p:nvPicPr>
          <p:cNvPr id="8" name="图片 11" descr="Misc-Buddy-Blue-icon.png"/>
          <p:cNvPicPr>
            <a:picLocks noChangeAspect="1"/>
          </p:cNvPicPr>
          <p:nvPr/>
        </p:nvPicPr>
        <p:blipFill>
          <a:blip r:embed="rId2" cstate="print"/>
          <a:stretch>
            <a:fillRect/>
          </a:stretch>
        </p:blipFill>
        <p:spPr>
          <a:xfrm>
            <a:off x="7602614" y="1361551"/>
            <a:ext cx="654632" cy="654632"/>
          </a:xfrm>
          <a:prstGeom prst="rect">
            <a:avLst/>
          </a:prstGeom>
        </p:spPr>
      </p:pic>
      <p:cxnSp>
        <p:nvCxnSpPr>
          <p:cNvPr id="9" name="直接连接符 12"/>
          <p:cNvCxnSpPr>
            <a:stCxn id="7" idx="3"/>
            <a:endCxn id="8" idx="1"/>
          </p:cNvCxnSpPr>
          <p:nvPr/>
        </p:nvCxnSpPr>
        <p:spPr>
          <a:xfrm>
            <a:off x="6850484" y="1688852"/>
            <a:ext cx="752137" cy="0"/>
          </a:xfrm>
          <a:prstGeom prst="line">
            <a:avLst/>
          </a:prstGeom>
          <a:noFill/>
          <a:ln w="57150" cap="flat" cmpd="sng" algn="ctr">
            <a:solidFill>
              <a:srgbClr val="FF0000"/>
            </a:solidFill>
            <a:prstDash val="solid"/>
          </a:ln>
          <a:effectLst/>
        </p:spPr>
      </p:cxnSp>
      <p:pic>
        <p:nvPicPr>
          <p:cNvPr id="10" name="图片 13" descr="Misc-Buddy-Blue-icon.png"/>
          <p:cNvPicPr>
            <a:picLocks noChangeAspect="1"/>
          </p:cNvPicPr>
          <p:nvPr/>
        </p:nvPicPr>
        <p:blipFill>
          <a:blip r:embed="rId2" cstate="print"/>
          <a:stretch>
            <a:fillRect/>
          </a:stretch>
        </p:blipFill>
        <p:spPr>
          <a:xfrm>
            <a:off x="6189785" y="2028305"/>
            <a:ext cx="654632" cy="654632"/>
          </a:xfrm>
          <a:prstGeom prst="rect">
            <a:avLst/>
          </a:prstGeom>
        </p:spPr>
      </p:pic>
      <p:pic>
        <p:nvPicPr>
          <p:cNvPr id="11" name="图片 14" descr="Misc-Buddy-Blue-icon.png"/>
          <p:cNvPicPr>
            <a:picLocks noChangeAspect="1"/>
          </p:cNvPicPr>
          <p:nvPr/>
        </p:nvPicPr>
        <p:blipFill>
          <a:blip r:embed="rId2" cstate="print"/>
          <a:stretch>
            <a:fillRect/>
          </a:stretch>
        </p:blipFill>
        <p:spPr>
          <a:xfrm>
            <a:off x="7596554" y="2028305"/>
            <a:ext cx="654632" cy="654632"/>
          </a:xfrm>
          <a:prstGeom prst="rect">
            <a:avLst/>
          </a:prstGeom>
        </p:spPr>
      </p:pic>
      <p:cxnSp>
        <p:nvCxnSpPr>
          <p:cNvPr id="12" name="直接连接符 15"/>
          <p:cNvCxnSpPr/>
          <p:nvPr/>
        </p:nvCxnSpPr>
        <p:spPr>
          <a:xfrm>
            <a:off x="6844425" y="2285268"/>
            <a:ext cx="752137" cy="0"/>
          </a:xfrm>
          <a:prstGeom prst="line">
            <a:avLst/>
          </a:prstGeom>
          <a:noFill/>
          <a:ln w="57150" cap="flat" cmpd="sng" algn="ctr">
            <a:solidFill>
              <a:srgbClr val="0000CC"/>
            </a:solidFill>
            <a:prstDash val="solid"/>
          </a:ln>
          <a:effectLst/>
        </p:spPr>
      </p:cxnSp>
      <p:sp>
        <p:nvSpPr>
          <p:cNvPr id="13" name="右箭头 16"/>
          <p:cNvSpPr/>
          <p:nvPr/>
        </p:nvSpPr>
        <p:spPr>
          <a:xfrm>
            <a:off x="4994032" y="1924243"/>
            <a:ext cx="924449" cy="365760"/>
          </a:xfrm>
          <a:prstGeom prst="rightArrow">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7"/>
          <p:cNvSpPr/>
          <p:nvPr/>
        </p:nvSpPr>
        <p:spPr>
          <a:xfrm>
            <a:off x="3344666" y="1361536"/>
            <a:ext cx="59428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62" b="1">
                <a:solidFill>
                  <a:srgbClr val="C00000"/>
                </a:solidFill>
              </a:rPr>
              <a:t>?</a:t>
            </a:r>
            <a:endParaRPr lang="zh-CN" altLang="en-US" sz="4062" b="1">
              <a:solidFill>
                <a:srgbClr val="C00000"/>
              </a:solidFill>
            </a:endParaRPr>
          </a:p>
        </p:txBody>
      </p:sp>
      <p:sp>
        <p:nvSpPr>
          <p:cNvPr id="15" name="矩形 18"/>
          <p:cNvSpPr/>
          <p:nvPr/>
        </p:nvSpPr>
        <p:spPr>
          <a:xfrm>
            <a:off x="6400802" y="1150520"/>
            <a:ext cx="1650800" cy="4876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FF0000"/>
                </a:solidFill>
              </a:rPr>
              <a:t>Family</a:t>
            </a:r>
            <a:endParaRPr lang="zh-CN" altLang="en-US" b="1">
              <a:solidFill>
                <a:srgbClr val="FF0000"/>
              </a:solidFill>
            </a:endParaRPr>
          </a:p>
        </p:txBody>
      </p:sp>
      <p:sp>
        <p:nvSpPr>
          <p:cNvPr id="16" name="矩形 19"/>
          <p:cNvSpPr/>
          <p:nvPr/>
        </p:nvSpPr>
        <p:spPr>
          <a:xfrm>
            <a:off x="6400802" y="1881554"/>
            <a:ext cx="1650800" cy="4876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0000CC"/>
                </a:solidFill>
              </a:rPr>
              <a:t>Friend</a:t>
            </a:r>
            <a:endParaRPr lang="zh-CN" altLang="en-US" b="1">
              <a:solidFill>
                <a:srgbClr val="0000CC"/>
              </a:solidFill>
            </a:endParaRPr>
          </a:p>
        </p:txBody>
      </p:sp>
      <p:sp>
        <p:nvSpPr>
          <p:cNvPr id="17" name="矩形 20"/>
          <p:cNvSpPr/>
          <p:nvPr/>
        </p:nvSpPr>
        <p:spPr>
          <a:xfrm>
            <a:off x="2250831" y="1248508"/>
            <a:ext cx="6471138" cy="147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副标题 4"/>
          <p:cNvSpPr txBox="1">
            <a:spLocks/>
          </p:cNvSpPr>
          <p:nvPr/>
        </p:nvSpPr>
        <p:spPr bwMode="auto">
          <a:xfrm>
            <a:off x="0" y="6298300"/>
            <a:ext cx="9144000" cy="559701"/>
          </a:xfrm>
          <a:prstGeom prst="rect">
            <a:avLst/>
          </a:prstGeom>
          <a:solidFill>
            <a:schemeClr val="bg1"/>
          </a:solidFill>
          <a:ln w="9525">
            <a:solidFill>
              <a:schemeClr val="bg1"/>
            </a:solidFill>
            <a:miter lim="800000"/>
            <a:headEnd/>
            <a:tailEnd/>
          </a:ln>
        </p:spPr>
        <p:txBody>
          <a:bodyPr vert="horz" wrap="square" lIns="84406" tIns="42203" rIns="84406" bIns="42203" numCol="1"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altLang="zh-CN" sz="1846" b="1" dirty="0"/>
              <a:t>KDD 2010, PKDD 2011 (</a:t>
            </a:r>
            <a:r>
              <a:rPr lang="en-US" altLang="zh-CN" sz="1846" b="1" i="1" dirty="0">
                <a:solidFill>
                  <a:srgbClr val="0000CC"/>
                </a:solidFill>
              </a:rPr>
              <a:t>Best Paper </a:t>
            </a:r>
            <a:r>
              <a:rPr lang="en-US" altLang="zh-CN" sz="1846" b="1" i="1" dirty="0" err="1">
                <a:solidFill>
                  <a:srgbClr val="0000CC"/>
                </a:solidFill>
              </a:rPr>
              <a:t>Runnerup</a:t>
            </a:r>
            <a:r>
              <a:rPr lang="en-US" altLang="zh-CN" sz="1846" b="1" dirty="0"/>
              <a:t>), WSDM 2012, ACM TKDD</a:t>
            </a:r>
            <a:endParaRPr lang="zh-CN" altLang="en-US" sz="1846" b="1" dirty="0"/>
          </a:p>
        </p:txBody>
      </p:sp>
      <p:cxnSp>
        <p:nvCxnSpPr>
          <p:cNvPr id="19" name="直接连接符 7"/>
          <p:cNvCxnSpPr/>
          <p:nvPr/>
        </p:nvCxnSpPr>
        <p:spPr>
          <a:xfrm>
            <a:off x="3333561" y="3551360"/>
            <a:ext cx="752137" cy="0"/>
          </a:xfrm>
          <a:prstGeom prst="line">
            <a:avLst/>
          </a:prstGeom>
          <a:noFill/>
          <a:ln w="57150" cap="flat" cmpd="sng" algn="ctr">
            <a:solidFill>
              <a:schemeClr val="tx1"/>
            </a:solidFill>
            <a:prstDash val="solid"/>
            <a:headEnd type="none" w="med" len="med"/>
            <a:tailEnd type="arrow" w="med" len="med"/>
          </a:ln>
          <a:effectLst/>
        </p:spPr>
      </p:cxnSp>
      <p:sp>
        <p:nvSpPr>
          <p:cNvPr id="20" name="矩形 20"/>
          <p:cNvSpPr/>
          <p:nvPr/>
        </p:nvSpPr>
        <p:spPr>
          <a:xfrm>
            <a:off x="2250831" y="2795954"/>
            <a:ext cx="6471138" cy="1406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7" descr="iphone2-ryan.jpg"/>
          <p:cNvPicPr>
            <a:picLocks noChangeAspect="1"/>
          </p:cNvPicPr>
          <p:nvPr/>
        </p:nvPicPr>
        <p:blipFill>
          <a:blip r:embed="rId3" cstate="print"/>
          <a:srcRect/>
          <a:stretch>
            <a:fillRect/>
          </a:stretch>
        </p:blipFill>
        <p:spPr bwMode="auto">
          <a:xfrm>
            <a:off x="2602523" y="3110091"/>
            <a:ext cx="544648" cy="670613"/>
          </a:xfrm>
          <a:prstGeom prst="rect">
            <a:avLst/>
          </a:prstGeom>
          <a:noFill/>
          <a:ln w="9525">
            <a:noFill/>
            <a:miter lim="800000"/>
            <a:headEnd/>
            <a:tailEnd/>
          </a:ln>
        </p:spPr>
      </p:pic>
      <p:pic>
        <p:nvPicPr>
          <p:cNvPr id="22" name="Picture 2" descr="C:\Users\ThinkPad\Desktop\srawpdk72vrzndqdtpmk_reasonably_small.png"/>
          <p:cNvPicPr>
            <a:picLocks noChangeAspect="1" noChangeArrowheads="1"/>
          </p:cNvPicPr>
          <p:nvPr/>
        </p:nvPicPr>
        <p:blipFill>
          <a:blip r:embed="rId4" cstate="print"/>
          <a:srcRect/>
          <a:stretch>
            <a:fillRect/>
          </a:stretch>
        </p:blipFill>
        <p:spPr bwMode="auto">
          <a:xfrm>
            <a:off x="4079631" y="2936631"/>
            <a:ext cx="914400" cy="914400"/>
          </a:xfrm>
          <a:prstGeom prst="rect">
            <a:avLst/>
          </a:prstGeom>
          <a:noFill/>
        </p:spPr>
      </p:pic>
      <p:sp>
        <p:nvSpPr>
          <p:cNvPr id="23" name="圆角矩形 28"/>
          <p:cNvSpPr/>
          <p:nvPr/>
        </p:nvSpPr>
        <p:spPr>
          <a:xfrm>
            <a:off x="4079631" y="3855587"/>
            <a:ext cx="112997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b="1">
                <a:solidFill>
                  <a:schemeClr val="tx1"/>
                </a:solidFill>
              </a:rPr>
              <a:t>Lady Gaga</a:t>
            </a:r>
            <a:endParaRPr lang="zh-CN" altLang="en-US" sz="1292">
              <a:solidFill>
                <a:schemeClr val="tx1"/>
              </a:solidFill>
            </a:endParaRPr>
          </a:p>
        </p:txBody>
      </p:sp>
      <p:sp>
        <p:nvSpPr>
          <p:cNvPr id="24" name="圆角矩形 29"/>
          <p:cNvSpPr/>
          <p:nvPr/>
        </p:nvSpPr>
        <p:spPr>
          <a:xfrm>
            <a:off x="2419968" y="3855587"/>
            <a:ext cx="885940" cy="347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b="1">
                <a:solidFill>
                  <a:schemeClr val="tx1"/>
                </a:solidFill>
              </a:rPr>
              <a:t>You</a:t>
            </a:r>
            <a:endParaRPr lang="zh-CN" altLang="en-US" sz="1292">
              <a:solidFill>
                <a:schemeClr val="tx1"/>
              </a:solidFill>
            </a:endParaRPr>
          </a:p>
        </p:txBody>
      </p:sp>
      <p:sp>
        <p:nvSpPr>
          <p:cNvPr id="25" name="右箭头 16"/>
          <p:cNvSpPr/>
          <p:nvPr/>
        </p:nvSpPr>
        <p:spPr>
          <a:xfrm>
            <a:off x="4994032" y="3429000"/>
            <a:ext cx="924449" cy="365760"/>
          </a:xfrm>
          <a:prstGeom prst="rightArrow">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30"/>
          <p:cNvCxnSpPr/>
          <p:nvPr/>
        </p:nvCxnSpPr>
        <p:spPr>
          <a:xfrm>
            <a:off x="6780146" y="3621699"/>
            <a:ext cx="752137" cy="0"/>
          </a:xfrm>
          <a:prstGeom prst="line">
            <a:avLst/>
          </a:prstGeom>
          <a:noFill/>
          <a:ln w="57150" cap="flat" cmpd="sng" algn="ctr">
            <a:solidFill>
              <a:schemeClr val="tx1"/>
            </a:solidFill>
            <a:prstDash val="solid"/>
            <a:headEnd type="none" w="med" len="med"/>
            <a:tailEnd type="arrow" w="med" len="med"/>
          </a:ln>
          <a:effectLst/>
        </p:spPr>
      </p:cxnSp>
      <p:pic>
        <p:nvPicPr>
          <p:cNvPr id="27" name="图片 7" descr="iphone2-ryan.jpg"/>
          <p:cNvPicPr>
            <a:picLocks noChangeAspect="1"/>
          </p:cNvPicPr>
          <p:nvPr/>
        </p:nvPicPr>
        <p:blipFill>
          <a:blip r:embed="rId3" cstate="print"/>
          <a:srcRect/>
          <a:stretch>
            <a:fillRect/>
          </a:stretch>
        </p:blipFill>
        <p:spPr bwMode="auto">
          <a:xfrm>
            <a:off x="6049114" y="3110091"/>
            <a:ext cx="544648" cy="670613"/>
          </a:xfrm>
          <a:prstGeom prst="rect">
            <a:avLst/>
          </a:prstGeom>
          <a:noFill/>
          <a:ln w="9525">
            <a:noFill/>
            <a:miter lim="800000"/>
            <a:headEnd/>
            <a:tailEnd/>
          </a:ln>
        </p:spPr>
      </p:pic>
      <p:pic>
        <p:nvPicPr>
          <p:cNvPr id="28" name="Picture 2" descr="C:\Users\ThinkPad\Desktop\srawpdk72vrzndqdtpmk_reasonably_small.png"/>
          <p:cNvPicPr>
            <a:picLocks noChangeAspect="1" noChangeArrowheads="1"/>
          </p:cNvPicPr>
          <p:nvPr/>
        </p:nvPicPr>
        <p:blipFill>
          <a:blip r:embed="rId4" cstate="print"/>
          <a:srcRect/>
          <a:stretch>
            <a:fillRect/>
          </a:stretch>
        </p:blipFill>
        <p:spPr bwMode="auto">
          <a:xfrm>
            <a:off x="7526215" y="2936631"/>
            <a:ext cx="914400" cy="914400"/>
          </a:xfrm>
          <a:prstGeom prst="rect">
            <a:avLst/>
          </a:prstGeom>
          <a:noFill/>
        </p:spPr>
      </p:pic>
      <p:sp>
        <p:nvSpPr>
          <p:cNvPr id="29" name="圆角矩形 33"/>
          <p:cNvSpPr/>
          <p:nvPr/>
        </p:nvSpPr>
        <p:spPr>
          <a:xfrm>
            <a:off x="7526215" y="3855587"/>
            <a:ext cx="112997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b="1">
                <a:solidFill>
                  <a:schemeClr val="tx1"/>
                </a:solidFill>
              </a:rPr>
              <a:t>Lady Gaga</a:t>
            </a:r>
            <a:endParaRPr lang="zh-CN" altLang="en-US" sz="1292">
              <a:solidFill>
                <a:schemeClr val="tx1"/>
              </a:solidFill>
            </a:endParaRPr>
          </a:p>
        </p:txBody>
      </p:sp>
      <p:sp>
        <p:nvSpPr>
          <p:cNvPr id="30" name="圆角矩形 34"/>
          <p:cNvSpPr/>
          <p:nvPr/>
        </p:nvSpPr>
        <p:spPr>
          <a:xfrm>
            <a:off x="5866552" y="3855587"/>
            <a:ext cx="885940" cy="347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b="1">
                <a:solidFill>
                  <a:schemeClr val="tx1"/>
                </a:solidFill>
              </a:rPr>
              <a:t>You</a:t>
            </a:r>
            <a:endParaRPr lang="zh-CN" altLang="en-US" sz="1292">
              <a:solidFill>
                <a:schemeClr val="tx1"/>
              </a:solidFill>
            </a:endParaRPr>
          </a:p>
        </p:txBody>
      </p:sp>
      <p:cxnSp>
        <p:nvCxnSpPr>
          <p:cNvPr id="31" name="直接连接符 35"/>
          <p:cNvCxnSpPr/>
          <p:nvPr/>
        </p:nvCxnSpPr>
        <p:spPr>
          <a:xfrm flipH="1">
            <a:off x="6682155" y="3358662"/>
            <a:ext cx="844062" cy="0"/>
          </a:xfrm>
          <a:prstGeom prst="line">
            <a:avLst/>
          </a:prstGeom>
          <a:ln w="57150">
            <a:solidFill>
              <a:srgbClr val="C00000"/>
            </a:solidFill>
            <a:prstDash val="sysDash"/>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2" name="圆角矩形 36"/>
          <p:cNvSpPr/>
          <p:nvPr/>
        </p:nvSpPr>
        <p:spPr>
          <a:xfrm>
            <a:off x="6885430" y="2959848"/>
            <a:ext cx="46528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85" b="1">
                <a:solidFill>
                  <a:srgbClr val="C00000"/>
                </a:solidFill>
              </a:rPr>
              <a:t>?</a:t>
            </a:r>
            <a:endParaRPr lang="zh-CN" altLang="en-US" sz="1292">
              <a:solidFill>
                <a:srgbClr val="C00000"/>
              </a:solidFill>
            </a:endParaRPr>
          </a:p>
        </p:txBody>
      </p:sp>
      <p:sp>
        <p:nvSpPr>
          <p:cNvPr id="33" name="矩形 20"/>
          <p:cNvSpPr/>
          <p:nvPr/>
        </p:nvSpPr>
        <p:spPr>
          <a:xfrm>
            <a:off x="2250831" y="4273062"/>
            <a:ext cx="6471138" cy="1958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7" descr="iphone2-ryan.jpg"/>
          <p:cNvPicPr>
            <a:picLocks noChangeAspect="1"/>
          </p:cNvPicPr>
          <p:nvPr/>
        </p:nvPicPr>
        <p:blipFill>
          <a:blip r:embed="rId3" cstate="print"/>
          <a:srcRect/>
          <a:stretch>
            <a:fillRect/>
          </a:stretch>
        </p:blipFill>
        <p:spPr bwMode="auto">
          <a:xfrm>
            <a:off x="3376246" y="4352055"/>
            <a:ext cx="544648" cy="670613"/>
          </a:xfrm>
          <a:prstGeom prst="rect">
            <a:avLst/>
          </a:prstGeom>
          <a:noFill/>
          <a:ln w="9525">
            <a:noFill/>
            <a:miter lim="800000"/>
            <a:headEnd/>
            <a:tailEnd/>
          </a:ln>
        </p:spPr>
      </p:pic>
      <p:pic>
        <p:nvPicPr>
          <p:cNvPr id="35" name="Picture 2" descr="C:\Users\ThinkPad\Desktop\srawpdk72vrzndqdtpmk_reasonably_small.png"/>
          <p:cNvPicPr>
            <a:picLocks noChangeAspect="1" noChangeArrowheads="1"/>
          </p:cNvPicPr>
          <p:nvPr/>
        </p:nvPicPr>
        <p:blipFill>
          <a:blip r:embed="rId4" cstate="print"/>
          <a:srcRect/>
          <a:stretch>
            <a:fillRect/>
          </a:stretch>
        </p:blipFill>
        <p:spPr bwMode="auto">
          <a:xfrm>
            <a:off x="2321169" y="5176754"/>
            <a:ext cx="914400" cy="844062"/>
          </a:xfrm>
          <a:prstGeom prst="rect">
            <a:avLst/>
          </a:prstGeom>
          <a:noFill/>
        </p:spPr>
      </p:pic>
      <p:sp>
        <p:nvSpPr>
          <p:cNvPr id="36" name="圆角矩形 28"/>
          <p:cNvSpPr/>
          <p:nvPr/>
        </p:nvSpPr>
        <p:spPr>
          <a:xfrm>
            <a:off x="2250831" y="5893563"/>
            <a:ext cx="112997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8" b="1" dirty="0">
                <a:solidFill>
                  <a:schemeClr val="tx1"/>
                </a:solidFill>
              </a:rPr>
              <a:t>Lady Gaga</a:t>
            </a:r>
            <a:endParaRPr lang="zh-CN" altLang="en-US" sz="1108" dirty="0">
              <a:solidFill>
                <a:schemeClr val="tx1"/>
              </a:solidFill>
            </a:endParaRPr>
          </a:p>
        </p:txBody>
      </p:sp>
      <p:sp>
        <p:nvSpPr>
          <p:cNvPr id="37" name="圆角矩形 29"/>
          <p:cNvSpPr/>
          <p:nvPr/>
        </p:nvSpPr>
        <p:spPr>
          <a:xfrm>
            <a:off x="3235569" y="4985086"/>
            <a:ext cx="885940" cy="347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8" b="1" dirty="0">
                <a:solidFill>
                  <a:schemeClr val="tx1"/>
                </a:solidFill>
              </a:rPr>
              <a:t>You</a:t>
            </a:r>
            <a:endParaRPr lang="zh-CN" altLang="en-US" sz="1108" dirty="0">
              <a:solidFill>
                <a:schemeClr val="tx1"/>
              </a:solidFill>
            </a:endParaRPr>
          </a:p>
        </p:txBody>
      </p:sp>
      <p:pic>
        <p:nvPicPr>
          <p:cNvPr id="38" name="图片 7" descr="iphone2-ryan.jpg"/>
          <p:cNvPicPr>
            <a:picLocks noChangeAspect="1"/>
          </p:cNvPicPr>
          <p:nvPr/>
        </p:nvPicPr>
        <p:blipFill>
          <a:blip r:embed="rId3" cstate="print"/>
          <a:srcRect/>
          <a:stretch>
            <a:fillRect/>
          </a:stretch>
        </p:blipFill>
        <p:spPr bwMode="auto">
          <a:xfrm>
            <a:off x="6893170" y="4314489"/>
            <a:ext cx="544648" cy="670613"/>
          </a:xfrm>
          <a:prstGeom prst="rect">
            <a:avLst/>
          </a:prstGeom>
          <a:noFill/>
          <a:ln w="9525">
            <a:noFill/>
            <a:miter lim="800000"/>
            <a:headEnd/>
            <a:tailEnd/>
          </a:ln>
        </p:spPr>
      </p:pic>
      <p:pic>
        <p:nvPicPr>
          <p:cNvPr id="39" name="Picture 2" descr="C:\Users\ThinkPad\Desktop\srawpdk72vrzndqdtpmk_reasonably_small.png"/>
          <p:cNvPicPr>
            <a:picLocks noChangeAspect="1" noChangeArrowheads="1"/>
          </p:cNvPicPr>
          <p:nvPr/>
        </p:nvPicPr>
        <p:blipFill>
          <a:blip r:embed="rId4" cstate="print"/>
          <a:srcRect/>
          <a:stretch>
            <a:fillRect/>
          </a:stretch>
        </p:blipFill>
        <p:spPr bwMode="auto">
          <a:xfrm>
            <a:off x="5838092" y="5143982"/>
            <a:ext cx="914400" cy="914400"/>
          </a:xfrm>
          <a:prstGeom prst="rect">
            <a:avLst/>
          </a:prstGeom>
          <a:noFill/>
        </p:spPr>
      </p:pic>
      <p:sp>
        <p:nvSpPr>
          <p:cNvPr id="40" name="圆角矩形 33"/>
          <p:cNvSpPr/>
          <p:nvPr/>
        </p:nvSpPr>
        <p:spPr>
          <a:xfrm>
            <a:off x="5767754" y="5910194"/>
            <a:ext cx="112997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8" b="1" dirty="0">
                <a:solidFill>
                  <a:schemeClr val="tx1"/>
                </a:solidFill>
              </a:rPr>
              <a:t>Lady Gaga</a:t>
            </a:r>
            <a:endParaRPr lang="zh-CN" altLang="en-US" sz="1108" dirty="0">
              <a:solidFill>
                <a:schemeClr val="tx1"/>
              </a:solidFill>
            </a:endParaRPr>
          </a:p>
        </p:txBody>
      </p:sp>
      <p:sp>
        <p:nvSpPr>
          <p:cNvPr id="41" name="圆角矩形 34"/>
          <p:cNvSpPr/>
          <p:nvPr/>
        </p:nvSpPr>
        <p:spPr>
          <a:xfrm>
            <a:off x="6710614" y="4989642"/>
            <a:ext cx="885940" cy="347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8" b="1" dirty="0">
                <a:solidFill>
                  <a:schemeClr val="tx1"/>
                </a:solidFill>
              </a:rPr>
              <a:t>You</a:t>
            </a:r>
            <a:endParaRPr lang="zh-CN" altLang="en-US" sz="1108" dirty="0">
              <a:solidFill>
                <a:schemeClr val="tx1"/>
              </a:solidFill>
            </a:endParaRPr>
          </a:p>
        </p:txBody>
      </p:sp>
      <p:cxnSp>
        <p:nvCxnSpPr>
          <p:cNvPr id="42" name="直接连接符 35"/>
          <p:cNvCxnSpPr/>
          <p:nvPr/>
        </p:nvCxnSpPr>
        <p:spPr>
          <a:xfrm flipH="1">
            <a:off x="6752492" y="5706690"/>
            <a:ext cx="844062" cy="0"/>
          </a:xfrm>
          <a:prstGeom prst="line">
            <a:avLst/>
          </a:prstGeom>
          <a:ln w="57150">
            <a:solidFill>
              <a:srgbClr val="FF0000"/>
            </a:solidFill>
            <a:prstDash val="sysDash"/>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43" name="圆角矩形 36"/>
          <p:cNvSpPr/>
          <p:nvPr/>
        </p:nvSpPr>
        <p:spPr>
          <a:xfrm>
            <a:off x="6955769" y="5307876"/>
            <a:ext cx="465282" cy="332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85" b="1" dirty="0">
                <a:solidFill>
                  <a:srgbClr val="FF0000"/>
                </a:solidFill>
              </a:rPr>
              <a:t>?</a:t>
            </a:r>
            <a:endParaRPr lang="zh-CN" altLang="en-US" sz="1292" dirty="0">
              <a:solidFill>
                <a:srgbClr val="FF0000"/>
              </a:solidFill>
            </a:endParaRPr>
          </a:p>
        </p:txBody>
      </p:sp>
      <p:pic>
        <p:nvPicPr>
          <p:cNvPr id="44" name="Picture 45" descr="dou"/>
          <p:cNvPicPr>
            <a:picLocks noChangeAspect="1" noChangeArrowheads="1"/>
          </p:cNvPicPr>
          <p:nvPr/>
        </p:nvPicPr>
        <p:blipFill>
          <a:blip r:embed="rId5" cstate="print"/>
          <a:srcRect/>
          <a:stretch>
            <a:fillRect/>
          </a:stretch>
        </p:blipFill>
        <p:spPr bwMode="auto">
          <a:xfrm>
            <a:off x="4290655" y="5317431"/>
            <a:ext cx="494567" cy="633046"/>
          </a:xfrm>
          <a:prstGeom prst="rect">
            <a:avLst/>
          </a:prstGeom>
          <a:noFill/>
          <a:ln w="9525">
            <a:noFill/>
            <a:miter lim="800000"/>
            <a:headEnd/>
            <a:tailEnd/>
          </a:ln>
        </p:spPr>
      </p:pic>
      <p:cxnSp>
        <p:nvCxnSpPr>
          <p:cNvPr id="45" name="直接连接符 7"/>
          <p:cNvCxnSpPr/>
          <p:nvPr/>
        </p:nvCxnSpPr>
        <p:spPr>
          <a:xfrm flipV="1">
            <a:off x="2883885" y="4906119"/>
            <a:ext cx="492367" cy="360235"/>
          </a:xfrm>
          <a:prstGeom prst="line">
            <a:avLst/>
          </a:prstGeom>
          <a:noFill/>
          <a:ln w="57150" cap="flat" cmpd="sng" algn="ctr">
            <a:solidFill>
              <a:srgbClr val="0000FF"/>
            </a:solidFill>
            <a:prstDash val="solid"/>
            <a:headEnd type="none" w="med" len="med"/>
            <a:tailEnd type="arrow" w="med" len="med"/>
          </a:ln>
          <a:effectLst/>
        </p:spPr>
      </p:cxnSp>
      <p:cxnSp>
        <p:nvCxnSpPr>
          <p:cNvPr id="46" name="直接连接符 7"/>
          <p:cNvCxnSpPr/>
          <p:nvPr/>
        </p:nvCxnSpPr>
        <p:spPr>
          <a:xfrm>
            <a:off x="3938960" y="4906119"/>
            <a:ext cx="492369" cy="378551"/>
          </a:xfrm>
          <a:prstGeom prst="line">
            <a:avLst/>
          </a:prstGeom>
          <a:noFill/>
          <a:ln w="57150" cap="flat" cmpd="sng" algn="ctr">
            <a:solidFill>
              <a:schemeClr val="tx1"/>
            </a:solidFill>
            <a:prstDash val="solid"/>
            <a:headEnd type="none" w="med" len="med"/>
            <a:tailEnd type="arrow" w="med" len="med"/>
          </a:ln>
          <a:effectLst/>
        </p:spPr>
      </p:cxnSp>
      <p:pic>
        <p:nvPicPr>
          <p:cNvPr id="47" name="Picture 45" descr="dou"/>
          <p:cNvPicPr>
            <a:picLocks noChangeAspect="1" noChangeArrowheads="1"/>
          </p:cNvPicPr>
          <p:nvPr/>
        </p:nvPicPr>
        <p:blipFill>
          <a:blip r:embed="rId5" cstate="print"/>
          <a:srcRect/>
          <a:stretch>
            <a:fillRect/>
          </a:stretch>
        </p:blipFill>
        <p:spPr bwMode="auto">
          <a:xfrm>
            <a:off x="7666901" y="5354997"/>
            <a:ext cx="494567" cy="633046"/>
          </a:xfrm>
          <a:prstGeom prst="rect">
            <a:avLst/>
          </a:prstGeom>
          <a:noFill/>
          <a:ln w="9525">
            <a:noFill/>
            <a:miter lim="800000"/>
            <a:headEnd/>
            <a:tailEnd/>
          </a:ln>
        </p:spPr>
      </p:pic>
      <p:cxnSp>
        <p:nvCxnSpPr>
          <p:cNvPr id="48" name="直接连接符 7"/>
          <p:cNvCxnSpPr/>
          <p:nvPr/>
        </p:nvCxnSpPr>
        <p:spPr>
          <a:xfrm flipV="1">
            <a:off x="6330465" y="4765442"/>
            <a:ext cx="492367" cy="430574"/>
          </a:xfrm>
          <a:prstGeom prst="line">
            <a:avLst/>
          </a:prstGeom>
          <a:noFill/>
          <a:ln w="57150" cap="flat" cmpd="sng" algn="ctr">
            <a:solidFill>
              <a:schemeClr val="tx1"/>
            </a:solidFill>
            <a:prstDash val="solid"/>
            <a:headEnd type="arrow" w="med" len="med"/>
            <a:tailEnd type="none" w="med" len="med"/>
          </a:ln>
          <a:effectLst/>
        </p:spPr>
      </p:cxnSp>
      <p:cxnSp>
        <p:nvCxnSpPr>
          <p:cNvPr id="49" name="直接连接符 7"/>
          <p:cNvCxnSpPr/>
          <p:nvPr/>
        </p:nvCxnSpPr>
        <p:spPr>
          <a:xfrm>
            <a:off x="7385539" y="4906119"/>
            <a:ext cx="492371" cy="448890"/>
          </a:xfrm>
          <a:prstGeom prst="line">
            <a:avLst/>
          </a:prstGeom>
          <a:noFill/>
          <a:ln w="57150" cap="flat" cmpd="sng" algn="ctr">
            <a:solidFill>
              <a:schemeClr val="tx1"/>
            </a:solidFill>
            <a:prstDash val="solid"/>
            <a:headEnd type="none" w="med" len="med"/>
            <a:tailEnd type="arrow" w="med" len="med"/>
          </a:ln>
          <a:effectLst/>
        </p:spPr>
      </p:cxnSp>
      <p:sp>
        <p:nvSpPr>
          <p:cNvPr id="50" name="Text Box 49"/>
          <p:cNvSpPr txBox="1">
            <a:spLocks noChangeArrowheads="1"/>
          </p:cNvSpPr>
          <p:nvPr/>
        </p:nvSpPr>
        <p:spPr bwMode="auto">
          <a:xfrm>
            <a:off x="4232402" y="5905816"/>
            <a:ext cx="705642" cy="262829"/>
          </a:xfrm>
          <a:prstGeom prst="rect">
            <a:avLst/>
          </a:prstGeom>
          <a:noFill/>
          <a:ln w="9525">
            <a:noFill/>
            <a:miter lim="800000"/>
            <a:headEnd/>
            <a:tailEnd/>
          </a:ln>
        </p:spPr>
        <p:txBody>
          <a:bodyPr wrap="none">
            <a:spAutoFit/>
          </a:bodyPr>
          <a:lstStyle/>
          <a:p>
            <a:r>
              <a:rPr lang="en-US" altLang="zh-CN" sz="1108" b="1" dirty="0" err="1"/>
              <a:t>Shiteng</a:t>
            </a:r>
            <a:endParaRPr lang="en-US" altLang="zh-CN" sz="1108" b="1" dirty="0"/>
          </a:p>
        </p:txBody>
      </p:sp>
      <p:sp>
        <p:nvSpPr>
          <p:cNvPr id="51" name="Text Box 49"/>
          <p:cNvSpPr txBox="1">
            <a:spLocks noChangeArrowheads="1"/>
          </p:cNvSpPr>
          <p:nvPr/>
        </p:nvSpPr>
        <p:spPr bwMode="auto">
          <a:xfrm>
            <a:off x="7596554" y="5950492"/>
            <a:ext cx="705642" cy="262829"/>
          </a:xfrm>
          <a:prstGeom prst="rect">
            <a:avLst/>
          </a:prstGeom>
          <a:noFill/>
          <a:ln w="9525">
            <a:noFill/>
            <a:miter lim="800000"/>
            <a:headEnd/>
            <a:tailEnd/>
          </a:ln>
        </p:spPr>
        <p:txBody>
          <a:bodyPr wrap="none">
            <a:spAutoFit/>
          </a:bodyPr>
          <a:lstStyle/>
          <a:p>
            <a:r>
              <a:rPr lang="en-US" altLang="zh-CN" sz="1108" b="1" dirty="0" err="1"/>
              <a:t>Shiteng</a:t>
            </a:r>
            <a:endParaRPr lang="en-US" altLang="zh-CN" sz="1108" b="1" dirty="0"/>
          </a:p>
        </p:txBody>
      </p:sp>
      <p:cxnSp>
        <p:nvCxnSpPr>
          <p:cNvPr id="52" name="直接连接符 7"/>
          <p:cNvCxnSpPr>
            <a:stCxn id="34" idx="1"/>
          </p:cNvCxnSpPr>
          <p:nvPr/>
        </p:nvCxnSpPr>
        <p:spPr>
          <a:xfrm flipH="1">
            <a:off x="2743200" y="4687350"/>
            <a:ext cx="633046" cy="526970"/>
          </a:xfrm>
          <a:prstGeom prst="line">
            <a:avLst/>
          </a:prstGeom>
          <a:noFill/>
          <a:ln w="57150" cap="flat" cmpd="sng" algn="ctr">
            <a:solidFill>
              <a:srgbClr val="000000"/>
            </a:solidFill>
            <a:prstDash val="solid"/>
            <a:headEnd type="none" w="med" len="med"/>
            <a:tailEnd type="arrow" w="med" len="med"/>
          </a:ln>
          <a:effectLst/>
        </p:spPr>
      </p:cxnSp>
      <p:cxnSp>
        <p:nvCxnSpPr>
          <p:cNvPr id="53" name="直接连接符 7"/>
          <p:cNvCxnSpPr/>
          <p:nvPr/>
        </p:nvCxnSpPr>
        <p:spPr>
          <a:xfrm flipV="1">
            <a:off x="6471141" y="4906119"/>
            <a:ext cx="492367" cy="360235"/>
          </a:xfrm>
          <a:prstGeom prst="line">
            <a:avLst/>
          </a:prstGeom>
          <a:noFill/>
          <a:ln w="57150" cap="flat" cmpd="sng" algn="ctr">
            <a:solidFill>
              <a:srgbClr val="0000FF"/>
            </a:solidFill>
            <a:prstDash val="solid"/>
            <a:headEnd type="none" w="med" len="med"/>
            <a:tailEnd type="arrow" w="med" len="med"/>
          </a:ln>
          <a:effectLst/>
        </p:spPr>
      </p:cxnSp>
      <p:sp>
        <p:nvSpPr>
          <p:cNvPr id="54" name="右箭头 16"/>
          <p:cNvSpPr/>
          <p:nvPr/>
        </p:nvSpPr>
        <p:spPr>
          <a:xfrm>
            <a:off x="4994032" y="5354997"/>
            <a:ext cx="924449" cy="365760"/>
          </a:xfrm>
          <a:prstGeom prst="rightArrow">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54"/>
          <p:cNvSpPr/>
          <p:nvPr/>
        </p:nvSpPr>
        <p:spPr>
          <a:xfrm>
            <a:off x="70338" y="1670538"/>
            <a:ext cx="2110154" cy="5627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46" dirty="0">
                <a:solidFill>
                  <a:schemeClr val="tx1"/>
                </a:solidFill>
              </a:rPr>
              <a:t>Inferring social ties</a:t>
            </a:r>
          </a:p>
        </p:txBody>
      </p:sp>
      <p:sp>
        <p:nvSpPr>
          <p:cNvPr id="56" name="Rectangle 55"/>
          <p:cNvSpPr/>
          <p:nvPr/>
        </p:nvSpPr>
        <p:spPr>
          <a:xfrm>
            <a:off x="70338" y="3217984"/>
            <a:ext cx="2110154" cy="5627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46" dirty="0">
                <a:solidFill>
                  <a:schemeClr val="tx1"/>
                </a:solidFill>
              </a:rPr>
              <a:t>Reciprocity</a:t>
            </a:r>
          </a:p>
        </p:txBody>
      </p:sp>
      <p:sp>
        <p:nvSpPr>
          <p:cNvPr id="57" name="Rectangle 56"/>
          <p:cNvSpPr/>
          <p:nvPr/>
        </p:nvSpPr>
        <p:spPr>
          <a:xfrm>
            <a:off x="70338" y="4825061"/>
            <a:ext cx="2110154" cy="5627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846" dirty="0">
                <a:solidFill>
                  <a:schemeClr val="tx1"/>
                </a:solidFill>
              </a:rPr>
              <a:t>Triadic Closure</a:t>
            </a:r>
          </a:p>
        </p:txBody>
      </p:sp>
      <p:sp>
        <p:nvSpPr>
          <p:cNvPr id="62" name="标题 1"/>
          <p:cNvSpPr>
            <a:spLocks noGrp="1"/>
          </p:cNvSpPr>
          <p:nvPr>
            <p:ph type="title"/>
          </p:nvPr>
        </p:nvSpPr>
        <p:spPr>
          <a:xfrm>
            <a:off x="228603" y="183174"/>
            <a:ext cx="8642838" cy="731226"/>
          </a:xfrm>
        </p:spPr>
        <p:txBody>
          <a:bodyPr/>
          <a:lstStyle/>
          <a:p>
            <a:r>
              <a:rPr kumimoji="1" lang="en-US" altLang="zh-CN" dirty="0" smtClean="0"/>
              <a:t>Social Tie Analysis</a:t>
            </a:r>
            <a:endParaRPr kumimoji="1" lang="zh-CN" altLang="en-US" dirty="0"/>
          </a:p>
        </p:txBody>
      </p:sp>
    </p:spTree>
    <p:extLst>
      <p:ext uri="{BB962C8B-B14F-4D97-AF65-F5344CB8AC3E}">
        <p14:creationId xmlns:p14="http://schemas.microsoft.com/office/powerpoint/2010/main" val="1427931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Demographics Analysis</a:t>
            </a:r>
            <a:endParaRPr lang="zh-CN" altLang="en-US" dirty="0"/>
          </a:p>
        </p:txBody>
      </p:sp>
      <p:pic>
        <p:nvPicPr>
          <p:cNvPr id="7" name="内容占位符 6"/>
          <p:cNvPicPr>
            <a:picLocks noGrp="1" noChangeAspect="1"/>
          </p:cNvPicPr>
          <p:nvPr>
            <p:ph idx="1"/>
          </p:nvPr>
        </p:nvPicPr>
        <p:blipFill>
          <a:blip r:embed="rId3"/>
          <a:stretch>
            <a:fillRect/>
          </a:stretch>
        </p:blipFill>
        <p:spPr>
          <a:xfrm>
            <a:off x="799350" y="1389192"/>
            <a:ext cx="7201650" cy="4896542"/>
          </a:xfrm>
          <a:prstGeom prst="rect">
            <a:avLst/>
          </a:prstGeom>
        </p:spPr>
      </p:pic>
    </p:spTree>
    <p:extLst>
      <p:ext uri="{BB962C8B-B14F-4D97-AF65-F5344CB8AC3E}">
        <p14:creationId xmlns:p14="http://schemas.microsoft.com/office/powerpoint/2010/main" val="88136487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Analysis – Social influence</a:t>
            </a:r>
            <a:endParaRPr lang="zh-CN" altLang="en-US" dirty="0"/>
          </a:p>
        </p:txBody>
      </p:sp>
      <p:sp>
        <p:nvSpPr>
          <p:cNvPr id="3" name="内容占位符 2"/>
          <p:cNvSpPr>
            <a:spLocks noGrp="1"/>
          </p:cNvSpPr>
          <p:nvPr>
            <p:ph idx="1"/>
          </p:nvPr>
        </p:nvSpPr>
        <p:spPr/>
        <p:txBody>
          <a:bodyPr/>
          <a:lstStyle/>
          <a:p>
            <a:r>
              <a:rPr lang="en-US" altLang="zh-CN" dirty="0" smtClean="0"/>
              <a:t>Social network construction</a:t>
            </a:r>
          </a:p>
          <a:p>
            <a:pPr lvl="1"/>
            <a:r>
              <a:rPr lang="en-US" altLang="zh-CN" dirty="0" smtClean="0"/>
              <a:t>Co-playing network</a:t>
            </a:r>
          </a:p>
          <a:p>
            <a:pPr marL="0" indent="0">
              <a:buNone/>
            </a:pPr>
            <a:endParaRPr lang="en-US" altLang="zh-CN" dirty="0" smtClean="0"/>
          </a:p>
          <a:p>
            <a:r>
              <a:rPr lang="en-US" altLang="zh-CN" dirty="0" smtClean="0"/>
              <a:t>Social relationship</a:t>
            </a:r>
          </a:p>
          <a:p>
            <a:pPr lvl="1"/>
            <a:r>
              <a:rPr lang="en-US" altLang="zh-CN" dirty="0" smtClean="0"/>
              <a:t>Social influence</a:t>
            </a:r>
          </a:p>
          <a:p>
            <a:pPr lvl="1"/>
            <a:r>
              <a:rPr lang="en-US" altLang="zh-CN" dirty="0" smtClean="0"/>
              <a:t>Strong/Weak tie</a:t>
            </a:r>
          </a:p>
          <a:p>
            <a:pPr lvl="1"/>
            <a:r>
              <a:rPr lang="en-US" altLang="zh-CN" dirty="0" smtClean="0"/>
              <a:t>Status</a:t>
            </a:r>
            <a:endParaRPr lang="en-US" altLang="zh-CN" dirty="0"/>
          </a:p>
          <a:p>
            <a:r>
              <a:rPr lang="en-US" altLang="zh-CN" dirty="0" smtClean="0"/>
              <a:t>Structural influence</a:t>
            </a:r>
            <a:endParaRPr lang="zh-CN" altLang="en-US" dirty="0"/>
          </a:p>
        </p:txBody>
      </p:sp>
    </p:spTree>
    <p:extLst>
      <p:ext uri="{BB962C8B-B14F-4D97-AF65-F5344CB8AC3E}">
        <p14:creationId xmlns:p14="http://schemas.microsoft.com/office/powerpoint/2010/main" val="202186148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Influence</a:t>
            </a:r>
            <a:endParaRPr lang="zh-CN" altLang="en-US" dirty="0"/>
          </a:p>
        </p:txBody>
      </p:sp>
      <p:pic>
        <p:nvPicPr>
          <p:cNvPr id="4" name="图片 3"/>
          <p:cNvPicPr>
            <a:picLocks noChangeAspect="1"/>
          </p:cNvPicPr>
          <p:nvPr/>
        </p:nvPicPr>
        <p:blipFill>
          <a:blip r:embed="rId3"/>
          <a:stretch>
            <a:fillRect/>
          </a:stretch>
        </p:blipFill>
        <p:spPr>
          <a:xfrm>
            <a:off x="1066803" y="1740877"/>
            <a:ext cx="6896070" cy="3822407"/>
          </a:xfrm>
          <a:prstGeom prst="rect">
            <a:avLst/>
          </a:prstGeom>
        </p:spPr>
      </p:pic>
    </p:spTree>
    <p:extLst>
      <p:ext uri="{BB962C8B-B14F-4D97-AF65-F5344CB8AC3E}">
        <p14:creationId xmlns:p14="http://schemas.microsoft.com/office/powerpoint/2010/main" val="17921814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Influence + Tie Strength</a:t>
            </a:r>
            <a:endParaRPr lang="zh-CN" altLang="en-US" dirty="0"/>
          </a:p>
        </p:txBody>
      </p:sp>
      <p:pic>
        <p:nvPicPr>
          <p:cNvPr id="4" name="图片 3"/>
          <p:cNvPicPr>
            <a:picLocks noChangeAspect="1"/>
          </p:cNvPicPr>
          <p:nvPr/>
        </p:nvPicPr>
        <p:blipFill>
          <a:blip r:embed="rId3"/>
          <a:stretch>
            <a:fillRect/>
          </a:stretch>
        </p:blipFill>
        <p:spPr>
          <a:xfrm>
            <a:off x="914400" y="1670544"/>
            <a:ext cx="6705600" cy="3733520"/>
          </a:xfrm>
          <a:prstGeom prst="rect">
            <a:avLst/>
          </a:prstGeom>
        </p:spPr>
      </p:pic>
    </p:spTree>
    <p:extLst>
      <p:ext uri="{BB962C8B-B14F-4D97-AF65-F5344CB8AC3E}">
        <p14:creationId xmlns:p14="http://schemas.microsoft.com/office/powerpoint/2010/main" val="116036567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Structural Influence</a:t>
            </a:r>
            <a:endParaRPr lang="zh-CN" altLang="en-US" dirty="0"/>
          </a:p>
        </p:txBody>
      </p:sp>
      <p:pic>
        <p:nvPicPr>
          <p:cNvPr id="4" name="图片 3"/>
          <p:cNvPicPr>
            <a:picLocks noChangeAspect="1"/>
          </p:cNvPicPr>
          <p:nvPr/>
        </p:nvPicPr>
        <p:blipFill rotWithShape="1">
          <a:blip r:embed="rId3"/>
          <a:srcRect t="781" b="-781"/>
          <a:stretch/>
        </p:blipFill>
        <p:spPr>
          <a:xfrm>
            <a:off x="609600" y="1702912"/>
            <a:ext cx="8001000" cy="3803894"/>
          </a:xfrm>
          <a:prstGeom prst="rect">
            <a:avLst/>
          </a:prstGeom>
        </p:spPr>
      </p:pic>
      <p:sp>
        <p:nvSpPr>
          <p:cNvPr id="5" name="矩形 4"/>
          <p:cNvSpPr/>
          <p:nvPr/>
        </p:nvSpPr>
        <p:spPr>
          <a:xfrm>
            <a:off x="3810000" y="1811215"/>
            <a:ext cx="4724400" cy="225083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a:latin typeface="+mn-lt"/>
                <a:ea typeface="+mn-ea"/>
              </a:rPr>
              <a:t>[1] J. </a:t>
            </a:r>
            <a:r>
              <a:rPr lang="en-US" altLang="zh-CN" sz="1200" kern="0" dirty="0" err="1">
                <a:latin typeface="+mn-lt"/>
                <a:ea typeface="+mn-ea"/>
              </a:rPr>
              <a:t>Ugandera</a:t>
            </a:r>
            <a:r>
              <a:rPr lang="en-US" altLang="zh-CN" sz="1200" kern="0" dirty="0">
                <a:latin typeface="+mn-lt"/>
                <a:ea typeface="+mn-ea"/>
              </a:rPr>
              <a:t>, L. </a:t>
            </a:r>
            <a:r>
              <a:rPr lang="en-US" altLang="zh-CN" sz="1200" kern="0" dirty="0" err="1">
                <a:latin typeface="+mn-lt"/>
                <a:ea typeface="+mn-ea"/>
              </a:rPr>
              <a:t>Backstromb</a:t>
            </a:r>
            <a:r>
              <a:rPr lang="en-US" altLang="zh-CN" sz="1200" kern="0" dirty="0">
                <a:latin typeface="+mn-lt"/>
                <a:ea typeface="+mn-ea"/>
              </a:rPr>
              <a:t>, C. </a:t>
            </a:r>
            <a:r>
              <a:rPr lang="en-US" altLang="zh-CN" sz="1200" kern="0" dirty="0" err="1">
                <a:latin typeface="+mn-lt"/>
                <a:ea typeface="+mn-ea"/>
              </a:rPr>
              <a:t>Marlowb</a:t>
            </a:r>
            <a:r>
              <a:rPr lang="en-US" altLang="zh-CN" sz="1200" kern="0" dirty="0">
                <a:latin typeface="+mn-lt"/>
                <a:ea typeface="+mn-ea"/>
              </a:rPr>
              <a:t>, and J. Kleinberg. Structural diversity in social contagion. PNAS, 109 (20):7591-7592, 2012.</a:t>
            </a:r>
          </a:p>
        </p:txBody>
      </p:sp>
    </p:spTree>
    <p:extLst>
      <p:ext uri="{BB962C8B-B14F-4D97-AF65-F5344CB8AC3E}">
        <p14:creationId xmlns:p14="http://schemas.microsoft.com/office/powerpoint/2010/main" val="419219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Factorization Machines</a:t>
            </a:r>
            <a:endParaRPr kumimoji="1" lang="zh-CN" altLang="en-US" dirty="0"/>
          </a:p>
        </p:txBody>
      </p:sp>
      <p:sp>
        <p:nvSpPr>
          <p:cNvPr id="4" name="内容占位符 7"/>
          <p:cNvSpPr>
            <a:spLocks noGrp="1"/>
          </p:cNvSpPr>
          <p:nvPr>
            <p:ph idx="1"/>
          </p:nvPr>
        </p:nvSpPr>
        <p:spPr>
          <a:xfrm>
            <a:off x="457200" y="1700209"/>
            <a:ext cx="8229600" cy="4218481"/>
          </a:xfrm>
        </p:spPr>
        <p:txBody>
          <a:bodyPr>
            <a:normAutofit/>
          </a:bodyPr>
          <a:lstStyle/>
          <a:p>
            <a:pPr algn="just">
              <a:lnSpc>
                <a:spcPct val="120000"/>
              </a:lnSpc>
              <a:buBlip>
                <a:blip r:embed="rId3"/>
              </a:buBlip>
            </a:pPr>
            <a:r>
              <a:rPr lang="en-US" altLang="zh-CN" sz="2585" dirty="0">
                <a:latin typeface="Times New Roman" charset="0"/>
                <a:ea typeface="黑体" charset="0"/>
                <a:cs typeface="黑体" charset="0"/>
              </a:rPr>
              <a:t>The prediction of feature vector </a:t>
            </a:r>
            <a:r>
              <a:rPr lang="en-US" altLang="zh-CN" sz="2585" b="1" dirty="0">
                <a:latin typeface="Times New Roman" charset="0"/>
                <a:ea typeface="黑体" charset="0"/>
                <a:cs typeface="黑体" charset="0"/>
              </a:rPr>
              <a:t>x</a:t>
            </a:r>
            <a:r>
              <a:rPr lang="en-US" altLang="zh-CN" sz="2585" i="1" baseline="-25000" dirty="0">
                <a:latin typeface="Times New Roman" charset="0"/>
                <a:ea typeface="黑体" charset="0"/>
                <a:cs typeface="黑体" charset="0"/>
              </a:rPr>
              <a:t>i</a:t>
            </a:r>
            <a:r>
              <a:rPr lang="en-US" altLang="zh-CN" sz="2585" dirty="0">
                <a:latin typeface="Times New Roman" charset="0"/>
                <a:ea typeface="黑体" charset="0"/>
                <a:cs typeface="黑体" charset="0"/>
              </a:rPr>
              <a:t>:</a:t>
            </a:r>
          </a:p>
          <a:p>
            <a:pPr algn="just">
              <a:lnSpc>
                <a:spcPct val="120000"/>
              </a:lnSpc>
              <a:buBlip>
                <a:blip r:embed="rId3"/>
              </a:buBlip>
            </a:pPr>
            <a:endParaRPr lang="en-US" altLang="zh-CN" sz="2585" dirty="0">
              <a:latin typeface="Times New Roman" charset="0"/>
              <a:ea typeface="黑体" charset="0"/>
              <a:cs typeface="黑体" charset="0"/>
            </a:endParaRPr>
          </a:p>
          <a:p>
            <a:pPr algn="just">
              <a:lnSpc>
                <a:spcPct val="120000"/>
              </a:lnSpc>
              <a:buBlip>
                <a:blip r:embed="rId3"/>
              </a:buBlip>
            </a:pPr>
            <a:endParaRPr lang="en-US" altLang="zh-CN" sz="2585" dirty="0">
              <a:latin typeface="Times New Roman" charset="0"/>
              <a:ea typeface="黑体" charset="0"/>
              <a:cs typeface="黑体" charset="0"/>
            </a:endParaRPr>
          </a:p>
          <a:p>
            <a:pPr algn="just">
              <a:lnSpc>
                <a:spcPct val="120000"/>
              </a:lnSpc>
              <a:buBlip>
                <a:blip r:embed="rId3"/>
              </a:buBlip>
            </a:pPr>
            <a:r>
              <a:rPr lang="en-US" altLang="zh-CN" sz="2585" dirty="0">
                <a:latin typeface="Times New Roman" charset="0"/>
                <a:ea typeface="黑体" charset="0"/>
                <a:cs typeface="黑体" charset="0"/>
              </a:rPr>
              <a:t>and the corresponding objective function:</a:t>
            </a:r>
          </a:p>
        </p:txBody>
      </p:sp>
      <p:graphicFrame>
        <p:nvGraphicFramePr>
          <p:cNvPr id="5" name="对象 4"/>
          <p:cNvGraphicFramePr>
            <a:graphicFrameLocks noChangeAspect="1"/>
          </p:cNvGraphicFramePr>
          <p:nvPr>
            <p:extLst/>
          </p:nvPr>
        </p:nvGraphicFramePr>
        <p:xfrm>
          <a:off x="1474582" y="2353589"/>
          <a:ext cx="6345449" cy="1008919"/>
        </p:xfrm>
        <a:graphic>
          <a:graphicData uri="http://schemas.openxmlformats.org/presentationml/2006/ole">
            <mc:AlternateContent xmlns:mc="http://schemas.openxmlformats.org/markup-compatibility/2006">
              <mc:Choice xmlns:v="urn:schemas-microsoft-com:vml" Requires="v">
                <p:oleObj spid="_x0000_s1087" name="Equation" r:id="rId4" imgW="2654300" imgH="457200" progId="Equation.DSMT4">
                  <p:embed/>
                </p:oleObj>
              </mc:Choice>
              <mc:Fallback>
                <p:oleObj name="Equation" r:id="rId4" imgW="2654300" imgH="457200" progId="Equation.DSMT4">
                  <p:embed/>
                  <p:pic>
                    <p:nvPicPr>
                      <p:cNvPr id="0" name=""/>
                      <p:cNvPicPr/>
                      <p:nvPr/>
                    </p:nvPicPr>
                    <p:blipFill>
                      <a:blip r:embed="rId5"/>
                      <a:stretch>
                        <a:fillRect/>
                      </a:stretch>
                    </p:blipFill>
                    <p:spPr>
                      <a:xfrm>
                        <a:off x="1474582" y="2353589"/>
                        <a:ext cx="6345449" cy="1008919"/>
                      </a:xfrm>
                      <a:prstGeom prst="rect">
                        <a:avLst/>
                      </a:prstGeom>
                    </p:spPr>
                  </p:pic>
                </p:oleObj>
              </mc:Fallback>
            </mc:AlternateContent>
          </a:graphicData>
        </a:graphic>
      </p:graphicFrame>
      <p:graphicFrame>
        <p:nvGraphicFramePr>
          <p:cNvPr id="6" name="对象 5"/>
          <p:cNvGraphicFramePr>
            <a:graphicFrameLocks noChangeAspect="1"/>
          </p:cNvGraphicFramePr>
          <p:nvPr>
            <p:extLst/>
          </p:nvPr>
        </p:nvGraphicFramePr>
        <p:xfrm>
          <a:off x="2266945" y="4160412"/>
          <a:ext cx="4554538" cy="1037492"/>
        </p:xfrm>
        <a:graphic>
          <a:graphicData uri="http://schemas.openxmlformats.org/presentationml/2006/ole">
            <mc:AlternateContent xmlns:mc="http://schemas.openxmlformats.org/markup-compatibility/2006">
              <mc:Choice xmlns:v="urn:schemas-microsoft-com:vml" Requires="v">
                <p:oleObj spid="_x0000_s1088" name="Equation" r:id="rId6" imgW="1905000" imgH="469900" progId="Equation.DSMT4">
                  <p:embed/>
                </p:oleObj>
              </mc:Choice>
              <mc:Fallback>
                <p:oleObj name="Equation" r:id="rId6" imgW="1905000" imgH="469900" progId="Equation.DSMT4">
                  <p:embed/>
                  <p:pic>
                    <p:nvPicPr>
                      <p:cNvPr id="0" name=""/>
                      <p:cNvPicPr/>
                      <p:nvPr/>
                    </p:nvPicPr>
                    <p:blipFill>
                      <a:blip r:embed="rId7"/>
                      <a:stretch>
                        <a:fillRect/>
                      </a:stretch>
                    </p:blipFill>
                    <p:spPr>
                      <a:xfrm>
                        <a:off x="2266945" y="4160412"/>
                        <a:ext cx="4554538" cy="1037492"/>
                      </a:xfrm>
                      <a:prstGeom prst="rect">
                        <a:avLst/>
                      </a:prstGeom>
                    </p:spPr>
                  </p:pic>
                </p:oleObj>
              </mc:Fallback>
            </mc:AlternateContent>
          </a:graphicData>
        </a:graphic>
      </p:graphicFrame>
      <p:sp>
        <p:nvSpPr>
          <p:cNvPr id="8" name="副标题 4"/>
          <p:cNvSpPr txBox="1">
            <a:spLocks/>
          </p:cNvSpPr>
          <p:nvPr/>
        </p:nvSpPr>
        <p:spPr bwMode="auto">
          <a:xfrm>
            <a:off x="0" y="6451230"/>
            <a:ext cx="9144000" cy="406770"/>
          </a:xfrm>
          <a:prstGeom prst="rect">
            <a:avLst/>
          </a:prstGeom>
          <a:solidFill>
            <a:schemeClr val="bg1"/>
          </a:solidFill>
          <a:ln w="9525">
            <a:solidFill>
              <a:schemeClr val="bg1"/>
            </a:solidFill>
            <a:miter lim="800000"/>
            <a:headEnd/>
            <a:tailEnd/>
          </a:ln>
        </p:spPr>
        <p:txBody>
          <a:bodyPr vert="horz" wrap="square" lIns="166154" tIns="42203" rIns="66462" bIns="42203" numCol="1" anchor="ctr" anchorCtr="0" compatLnSpc="1">
            <a:prstTxWarp prst="textNoShape">
              <a:avLst/>
            </a:prstTxWarp>
          </a:bodyPr>
          <a:lstStyle/>
          <a:p>
            <a:r>
              <a:rPr lang="en-US" altLang="zh-CN" sz="1200" dirty="0" smtClean="0"/>
              <a:t>[1] </a:t>
            </a:r>
            <a:r>
              <a:rPr lang="en-US" altLang="zh-CN" sz="1200" dirty="0" err="1" smtClean="0"/>
              <a:t>Zhanpeng</a:t>
            </a:r>
            <a:r>
              <a:rPr lang="en-US" altLang="zh-CN" sz="1200" dirty="0" smtClean="0"/>
              <a:t> </a:t>
            </a:r>
            <a:r>
              <a:rPr lang="en-US" altLang="zh-CN" sz="1200" dirty="0"/>
              <a:t>Fang, </a:t>
            </a:r>
            <a:r>
              <a:rPr lang="en-US" altLang="zh-CN" sz="1200" dirty="0" err="1"/>
              <a:t>Xinyu</a:t>
            </a:r>
            <a:r>
              <a:rPr lang="en-US" altLang="zh-CN" sz="1200" dirty="0"/>
              <a:t> Zhou, Jie Tang, Wei Shao, A.C.M. Fong, </a:t>
            </a:r>
            <a:r>
              <a:rPr lang="en-US" altLang="zh-CN" sz="1200" dirty="0" err="1"/>
              <a:t>Longjun</a:t>
            </a:r>
            <a:r>
              <a:rPr lang="en-US" altLang="zh-CN" sz="1200" dirty="0"/>
              <a:t> Sun, Ying Ding, Ling Zhou, and </a:t>
            </a:r>
            <a:r>
              <a:rPr lang="en-US" altLang="zh-CN" sz="1200" dirty="0" err="1"/>
              <a:t>Jarder</a:t>
            </a:r>
            <a:r>
              <a:rPr lang="en-US" altLang="zh-CN" sz="1200" dirty="0"/>
              <a:t> </a:t>
            </a:r>
            <a:r>
              <a:rPr lang="en-US" altLang="zh-CN" sz="1200" dirty="0" err="1"/>
              <a:t>Luo</a:t>
            </a:r>
            <a:r>
              <a:rPr lang="en-US" altLang="zh-CN" sz="1200" dirty="0"/>
              <a:t>. Modeling Paying Behavior in Online Social Networks. </a:t>
            </a:r>
            <a:r>
              <a:rPr lang="en-US" altLang="zh-CN" sz="1200" b="1" dirty="0" smtClean="0"/>
              <a:t>CIKM'14</a:t>
            </a:r>
            <a:r>
              <a:rPr lang="en-US" altLang="zh-CN" sz="1200" b="1" dirty="0"/>
              <a:t>.</a:t>
            </a:r>
          </a:p>
        </p:txBody>
      </p:sp>
    </p:spTree>
    <p:extLst>
      <p:ext uri="{BB962C8B-B14F-4D97-AF65-F5344CB8AC3E}">
        <p14:creationId xmlns:p14="http://schemas.microsoft.com/office/powerpoint/2010/main" val="98685924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82" y="438151"/>
            <a:ext cx="8401049" cy="731226"/>
          </a:xfrm>
        </p:spPr>
        <p:txBody>
          <a:bodyPr/>
          <a:lstStyle/>
          <a:p>
            <a:r>
              <a:rPr lang="en-US" altLang="zh-CN" dirty="0" smtClean="0"/>
              <a:t>Online Test</a:t>
            </a:r>
            <a:endParaRPr lang="zh-CN" altLang="en-US" dirty="0"/>
          </a:p>
        </p:txBody>
      </p:sp>
      <p:pic>
        <p:nvPicPr>
          <p:cNvPr id="4" name="内容占位符 3"/>
          <p:cNvPicPr>
            <a:picLocks noGrp="1" noChangeAspect="1"/>
          </p:cNvPicPr>
          <p:nvPr>
            <p:ph idx="1"/>
          </p:nvPr>
        </p:nvPicPr>
        <p:blipFill>
          <a:blip r:embed="rId2"/>
          <a:stretch>
            <a:fillRect/>
          </a:stretch>
        </p:blipFill>
        <p:spPr>
          <a:xfrm>
            <a:off x="0" y="3569677"/>
            <a:ext cx="9153284" cy="2378625"/>
          </a:xfrm>
          <a:prstGeom prst="rect">
            <a:avLst/>
          </a:prstGeom>
        </p:spPr>
      </p:pic>
      <p:sp>
        <p:nvSpPr>
          <p:cNvPr id="3" name="椭圆 2"/>
          <p:cNvSpPr/>
          <p:nvPr/>
        </p:nvSpPr>
        <p:spPr>
          <a:xfrm>
            <a:off x="2438400" y="5526272"/>
            <a:ext cx="1143000" cy="4923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椭圆 4"/>
          <p:cNvSpPr/>
          <p:nvPr/>
        </p:nvSpPr>
        <p:spPr>
          <a:xfrm>
            <a:off x="5257800" y="5526272"/>
            <a:ext cx="1143000" cy="4923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内容占位符 2"/>
          <p:cNvSpPr txBox="1">
            <a:spLocks/>
          </p:cNvSpPr>
          <p:nvPr/>
        </p:nvSpPr>
        <p:spPr bwMode="auto">
          <a:xfrm>
            <a:off x="323861" y="1368670"/>
            <a:ext cx="5303217" cy="45500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altLang="zh-CN" sz="2585" dirty="0"/>
              <a:t>Test setting</a:t>
            </a:r>
          </a:p>
          <a:p>
            <a:pPr lvl="1"/>
            <a:r>
              <a:rPr lang="en-US" altLang="zh-CN" sz="2215" dirty="0"/>
              <a:t>Two groups: </a:t>
            </a:r>
            <a:r>
              <a:rPr lang="en-US" altLang="zh-CN" sz="2215" i="1" dirty="0">
                <a:solidFill>
                  <a:srgbClr val="000090"/>
                </a:solidFill>
              </a:rPr>
              <a:t>test group</a:t>
            </a:r>
            <a:r>
              <a:rPr lang="en-US" altLang="zh-CN" sz="2215" dirty="0">
                <a:solidFill>
                  <a:srgbClr val="000090"/>
                </a:solidFill>
              </a:rPr>
              <a:t> </a:t>
            </a:r>
            <a:r>
              <a:rPr lang="en-US" altLang="zh-CN" sz="2215" dirty="0"/>
              <a:t>and </a:t>
            </a:r>
            <a:r>
              <a:rPr lang="en-US" altLang="zh-CN" sz="2215" i="1" dirty="0">
                <a:solidFill>
                  <a:srgbClr val="000090"/>
                </a:solidFill>
              </a:rPr>
              <a:t>control group</a:t>
            </a:r>
            <a:endParaRPr lang="en-US" altLang="zh-CN" sz="2215" dirty="0"/>
          </a:p>
          <a:p>
            <a:pPr lvl="1"/>
            <a:r>
              <a:rPr lang="en-US" altLang="zh-CN" sz="2215" dirty="0"/>
              <a:t>Send </a:t>
            </a:r>
            <a:r>
              <a:rPr lang="en-US" altLang="zh-CN" sz="2215" dirty="0" err="1"/>
              <a:t>msgs</a:t>
            </a:r>
            <a:r>
              <a:rPr lang="en-US" altLang="zh-CN" sz="2215" dirty="0"/>
              <a:t> to invite the user to attend a promotion activity.</a:t>
            </a:r>
          </a:p>
        </p:txBody>
      </p:sp>
      <p:pic>
        <p:nvPicPr>
          <p:cNvPr id="7" name="图片 6"/>
          <p:cNvPicPr>
            <a:picLocks noChangeAspect="1"/>
          </p:cNvPicPr>
          <p:nvPr/>
        </p:nvPicPr>
        <p:blipFill>
          <a:blip r:embed="rId3"/>
          <a:stretch>
            <a:fillRect/>
          </a:stretch>
        </p:blipFill>
        <p:spPr>
          <a:xfrm>
            <a:off x="5908431" y="404446"/>
            <a:ext cx="3249607" cy="2956385"/>
          </a:xfrm>
          <a:prstGeom prst="rect">
            <a:avLst/>
          </a:prstGeom>
        </p:spPr>
      </p:pic>
      <p:sp>
        <p:nvSpPr>
          <p:cNvPr id="8" name="矩形 7"/>
          <p:cNvSpPr/>
          <p:nvPr/>
        </p:nvSpPr>
        <p:spPr>
          <a:xfrm>
            <a:off x="8088923" y="4132385"/>
            <a:ext cx="1055077" cy="2110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108" dirty="0">
                <a:solidFill>
                  <a:schemeClr val="tx1"/>
                </a:solidFill>
              </a:rPr>
              <a:t>control group</a:t>
            </a:r>
            <a:endParaRPr kumimoji="1" lang="zh-CN" altLang="en-US" sz="1108" dirty="0">
              <a:solidFill>
                <a:schemeClr val="tx1"/>
              </a:solidFill>
            </a:endParaRPr>
          </a:p>
        </p:txBody>
      </p:sp>
      <p:sp>
        <p:nvSpPr>
          <p:cNvPr id="9" name="矩形 8"/>
          <p:cNvSpPr/>
          <p:nvPr/>
        </p:nvSpPr>
        <p:spPr>
          <a:xfrm>
            <a:off x="6579292" y="4132385"/>
            <a:ext cx="1406769" cy="2193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92" dirty="0">
                <a:solidFill>
                  <a:schemeClr val="tx1"/>
                </a:solidFill>
              </a:rPr>
              <a:t>test group2</a:t>
            </a:r>
            <a:endParaRPr kumimoji="1" lang="zh-CN" altLang="en-US" sz="1292" dirty="0">
              <a:solidFill>
                <a:schemeClr val="tx1"/>
              </a:solidFill>
            </a:endParaRPr>
          </a:p>
        </p:txBody>
      </p:sp>
    </p:spTree>
    <p:extLst>
      <p:ext uri="{BB962C8B-B14F-4D97-AF65-F5344CB8AC3E}">
        <p14:creationId xmlns:p14="http://schemas.microsoft.com/office/powerpoint/2010/main" val="112719216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From </a:t>
            </a:r>
            <a:r>
              <a:rPr lang="en-US" dirty="0" smtClean="0">
                <a:solidFill>
                  <a:srgbClr val="0000CC"/>
                </a:solidFill>
              </a:rPr>
              <a:t>Peer Influence </a:t>
            </a:r>
            <a:r>
              <a:rPr lang="en-US" dirty="0" smtClean="0"/>
              <a:t>to </a:t>
            </a:r>
            <a:r>
              <a:rPr lang="en-US" dirty="0" smtClean="0">
                <a:solidFill>
                  <a:srgbClr val="FF0000"/>
                </a:solidFill>
              </a:rPr>
              <a:t>Structural Influence</a:t>
            </a:r>
            <a:endParaRPr lang="en-US" dirty="0">
              <a:solidFill>
                <a:srgbClr val="FF0000"/>
              </a:solidFill>
            </a:endParaRPr>
          </a:p>
        </p:txBody>
      </p:sp>
      <p:sp>
        <p:nvSpPr>
          <p:cNvPr id="7" name="副标题 4"/>
          <p:cNvSpPr txBox="1">
            <a:spLocks/>
          </p:cNvSpPr>
          <p:nvPr/>
        </p:nvSpPr>
        <p:spPr bwMode="auto">
          <a:xfrm>
            <a:off x="0" y="6096000"/>
            <a:ext cx="9144000" cy="762000"/>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dirty="0" smtClean="0"/>
              <a:t>[</a:t>
            </a:r>
            <a:r>
              <a:rPr lang="en-US" altLang="zh-CN" sz="1200" kern="0" dirty="0"/>
              <a:t>1</a:t>
            </a:r>
            <a:r>
              <a:rPr lang="en-US" altLang="zh-CN" sz="1200" kern="0" dirty="0" smtClean="0"/>
              <a:t>] </a:t>
            </a:r>
            <a:r>
              <a:rPr lang="en-US" altLang="zh-CN" sz="1200" kern="0" dirty="0" err="1" smtClean="0"/>
              <a:t>Jie</a:t>
            </a:r>
            <a:r>
              <a:rPr lang="en-US" altLang="zh-CN" sz="1200" kern="0" dirty="0" smtClean="0"/>
              <a:t> </a:t>
            </a:r>
            <a:r>
              <a:rPr lang="en-US" altLang="zh-CN" sz="1200" kern="0" dirty="0"/>
              <a:t>Tang, Sen Wu, and </a:t>
            </a:r>
            <a:r>
              <a:rPr lang="en-US" altLang="zh-CN" sz="1200" kern="0" dirty="0" err="1"/>
              <a:t>Jimeng</a:t>
            </a:r>
            <a:r>
              <a:rPr lang="en-US" altLang="zh-CN" sz="1200" kern="0" dirty="0"/>
              <a:t> Sun. Confluence: Conformity Influence in Large Social Networks. </a:t>
            </a:r>
            <a:r>
              <a:rPr lang="en-US" altLang="zh-CN" sz="1200" b="1" kern="0" dirty="0" smtClean="0"/>
              <a:t>KDD'13</a:t>
            </a:r>
            <a:r>
              <a:rPr lang="en-US" altLang="zh-CN" sz="1200" kern="0" dirty="0" smtClean="0"/>
              <a:t>, </a:t>
            </a:r>
            <a:r>
              <a:rPr lang="en-US" altLang="zh-CN" sz="1200" kern="0" dirty="0"/>
              <a:t>pages 347-355.</a:t>
            </a:r>
          </a:p>
          <a:p>
            <a:pPr lvl="0">
              <a:spcBef>
                <a:spcPct val="20000"/>
              </a:spcBef>
            </a:pPr>
            <a:r>
              <a:rPr lang="en-US" altLang="zh-CN" sz="1200" kern="0" dirty="0" smtClean="0"/>
              <a:t>[2] Jing </a:t>
            </a:r>
            <a:r>
              <a:rPr lang="en-US" altLang="zh-CN" sz="1200" kern="0" dirty="0"/>
              <a:t>Zhang, </a:t>
            </a:r>
            <a:r>
              <a:rPr lang="en-US" altLang="zh-CN" sz="1200" kern="0" dirty="0" err="1"/>
              <a:t>Jie</a:t>
            </a:r>
            <a:r>
              <a:rPr lang="en-US" altLang="zh-CN" sz="1200" kern="0" dirty="0"/>
              <a:t> Tang, </a:t>
            </a:r>
            <a:r>
              <a:rPr lang="en-US" altLang="zh-CN" sz="1200" kern="0" dirty="0" err="1"/>
              <a:t>Yuanyi</a:t>
            </a:r>
            <a:r>
              <a:rPr lang="en-US" altLang="zh-CN" sz="1200" kern="0" dirty="0"/>
              <a:t> </a:t>
            </a:r>
            <a:r>
              <a:rPr lang="en-US" altLang="zh-CN" sz="1200" kern="0" dirty="0" err="1"/>
              <a:t>Zhong</a:t>
            </a:r>
            <a:r>
              <a:rPr lang="en-US" altLang="zh-CN" sz="1200" kern="0" dirty="0"/>
              <a:t>, </a:t>
            </a:r>
            <a:r>
              <a:rPr lang="en-US" altLang="zh-CN" sz="1200" kern="0" dirty="0" err="1"/>
              <a:t>Yuchen</a:t>
            </a:r>
            <a:r>
              <a:rPr lang="en-US" altLang="zh-CN" sz="1200" kern="0" dirty="0"/>
              <a:t> Mo, </a:t>
            </a:r>
            <a:r>
              <a:rPr lang="en-US" altLang="zh-CN" sz="1200" kern="0" dirty="0" err="1"/>
              <a:t>Juanzi</a:t>
            </a:r>
            <a:r>
              <a:rPr lang="en-US" altLang="zh-CN" sz="1200" kern="0" dirty="0"/>
              <a:t> Li, </a:t>
            </a:r>
            <a:r>
              <a:rPr lang="en-US" altLang="zh-CN" sz="1200" kern="0" dirty="0" err="1"/>
              <a:t>Guojie</a:t>
            </a:r>
            <a:r>
              <a:rPr lang="en-US" altLang="zh-CN" sz="1200" kern="0" dirty="0"/>
              <a:t> Song, Wendy Hall, and </a:t>
            </a:r>
            <a:r>
              <a:rPr lang="en-US" altLang="zh-CN" sz="1200" kern="0" dirty="0" err="1"/>
              <a:t>Jimeng</a:t>
            </a:r>
            <a:r>
              <a:rPr lang="en-US" altLang="zh-CN" sz="1200" kern="0" dirty="0"/>
              <a:t> Sun. </a:t>
            </a:r>
            <a:r>
              <a:rPr lang="en-US" altLang="zh-CN" sz="1200" kern="0" dirty="0" err="1"/>
              <a:t>StructInf</a:t>
            </a:r>
            <a:r>
              <a:rPr lang="en-US" altLang="zh-CN" sz="1200" kern="0" dirty="0"/>
              <a:t>: Mining Structural Influence from Social Streams. </a:t>
            </a:r>
            <a:r>
              <a:rPr lang="en-US" altLang="zh-CN" sz="1200" b="1" kern="0" dirty="0" smtClean="0"/>
              <a:t>AAAI'17</a:t>
            </a:r>
            <a:r>
              <a:rPr lang="en-US" altLang="zh-CN" sz="1200" kern="0" dirty="0" smtClean="0"/>
              <a:t>.</a:t>
            </a:r>
            <a:endParaRPr lang="en-US" altLang="zh-CN" sz="1200" kern="0" dirty="0"/>
          </a:p>
        </p:txBody>
      </p:sp>
    </p:spTree>
    <p:extLst>
      <p:ext uri="{BB962C8B-B14F-4D97-AF65-F5344CB8AC3E}">
        <p14:creationId xmlns:p14="http://schemas.microsoft.com/office/powerpoint/2010/main" val="185448237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beyond peer influence</a:t>
            </a:r>
            <a:endParaRPr lang="en-US" dirty="0"/>
          </a:p>
        </p:txBody>
      </p:sp>
      <p:sp>
        <p:nvSpPr>
          <p:cNvPr id="3" name="Content Placeholder 2"/>
          <p:cNvSpPr>
            <a:spLocks noGrp="1"/>
          </p:cNvSpPr>
          <p:nvPr>
            <p:ph idx="1"/>
          </p:nvPr>
        </p:nvSpPr>
        <p:spPr/>
        <p:txBody>
          <a:bodyPr/>
          <a:lstStyle/>
          <a:p>
            <a:r>
              <a:rPr lang="en-US" dirty="0" smtClean="0"/>
              <a:t>Influence is a very complicated mechanism</a:t>
            </a:r>
          </a:p>
          <a:p>
            <a:pPr lvl="1"/>
            <a:r>
              <a:rPr lang="en-US" sz="2400" dirty="0" smtClean="0"/>
              <a:t>Peer influence</a:t>
            </a:r>
          </a:p>
          <a:p>
            <a:pPr lvl="1"/>
            <a:r>
              <a:rPr lang="en-US" sz="2400" dirty="0" smtClean="0"/>
              <a:t>Conformity influence</a:t>
            </a:r>
          </a:p>
          <a:p>
            <a:pPr lvl="1"/>
            <a:r>
              <a:rPr lang="en-US" sz="2400" dirty="0" smtClean="0"/>
              <a:t>Individual influence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3" y="3505176"/>
            <a:ext cx="2914286" cy="2808312"/>
          </a:xfrm>
          <a:prstGeom prst="rect">
            <a:avLst/>
          </a:prstGeom>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4713" y="4534682"/>
            <a:ext cx="723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7121" y="4534682"/>
            <a:ext cx="723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223029" y="4699782"/>
            <a:ext cx="419100" cy="419100"/>
          </a:xfrm>
          <a:prstGeom prst="rect">
            <a:avLst/>
          </a:prstGeom>
        </p:spPr>
      </p:pic>
      <p:pic>
        <p:nvPicPr>
          <p:cNvPr id="8" name="Picture 7"/>
          <p:cNvPicPr>
            <a:picLocks noChangeAspect="1"/>
          </p:cNvPicPr>
          <p:nvPr/>
        </p:nvPicPr>
        <p:blipFill>
          <a:blip r:embed="rId5"/>
          <a:stretch>
            <a:fillRect/>
          </a:stretch>
        </p:blipFill>
        <p:spPr>
          <a:xfrm>
            <a:off x="8049625" y="4699782"/>
            <a:ext cx="419100" cy="419100"/>
          </a:xfrm>
          <a:prstGeom prst="rect">
            <a:avLst/>
          </a:prstGeom>
        </p:spPr>
      </p:pic>
      <p:sp>
        <p:nvSpPr>
          <p:cNvPr id="9" name="TextBox 8"/>
          <p:cNvSpPr txBox="1"/>
          <p:nvPr/>
        </p:nvSpPr>
        <p:spPr>
          <a:xfrm>
            <a:off x="7650952" y="4724666"/>
            <a:ext cx="389850" cy="369332"/>
          </a:xfrm>
          <a:prstGeom prst="rect">
            <a:avLst/>
          </a:prstGeom>
          <a:noFill/>
        </p:spPr>
        <p:txBody>
          <a:bodyPr wrap="none" rtlCol="0">
            <a:spAutoFit/>
          </a:bodyPr>
          <a:lstStyle/>
          <a:p>
            <a:r>
              <a:rPr lang="en-US" altLang="zh-CN" dirty="0" smtClean="0"/>
              <a:t>or</a:t>
            </a:r>
            <a:endParaRPr lang="en-US" dirty="0"/>
          </a:p>
        </p:txBody>
      </p:sp>
      <p:sp>
        <p:nvSpPr>
          <p:cNvPr id="10" name="TextBox 9"/>
          <p:cNvSpPr txBox="1"/>
          <p:nvPr/>
        </p:nvSpPr>
        <p:spPr>
          <a:xfrm>
            <a:off x="8477548" y="4724666"/>
            <a:ext cx="392059" cy="369332"/>
          </a:xfrm>
          <a:prstGeom prst="rect">
            <a:avLst/>
          </a:prstGeom>
          <a:noFill/>
        </p:spPr>
        <p:txBody>
          <a:bodyPr wrap="square" rtlCol="0">
            <a:spAutoFit/>
          </a:bodyPr>
          <a:lstStyle/>
          <a:p>
            <a:r>
              <a:rPr lang="en-US" altLang="zh-CN" dirty="0" smtClean="0"/>
              <a:t>?</a:t>
            </a:r>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064" y="3888183"/>
            <a:ext cx="3128287" cy="1955874"/>
          </a:xfrm>
          <a:prstGeom prst="rect">
            <a:avLst/>
          </a:prstGeom>
        </p:spPr>
      </p:pic>
      <p:sp>
        <p:nvSpPr>
          <p:cNvPr id="12" name="Rectangle 11"/>
          <p:cNvSpPr/>
          <p:nvPr/>
        </p:nvSpPr>
        <p:spPr>
          <a:xfrm>
            <a:off x="6651965" y="5165803"/>
            <a:ext cx="2339635" cy="539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FF0000"/>
                </a:solidFill>
              </a:rPr>
              <a:t>Positive or negative?</a:t>
            </a:r>
            <a:endParaRPr lang="en-US" dirty="0">
              <a:solidFill>
                <a:srgbClr val="FF0000"/>
              </a:solidFill>
            </a:endParaRPr>
          </a:p>
        </p:txBody>
      </p:sp>
    </p:spTree>
    <p:extLst>
      <p:ext uri="{BB962C8B-B14F-4D97-AF65-F5344CB8AC3E}">
        <p14:creationId xmlns:p14="http://schemas.microsoft.com/office/powerpoint/2010/main" val="206880702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 Influence</a:t>
            </a:r>
            <a:endParaRPr lang="en-US" dirty="0"/>
          </a:p>
        </p:txBody>
      </p:sp>
      <p:sp>
        <p:nvSpPr>
          <p:cNvPr id="3" name="Content Placeholder 2"/>
          <p:cNvSpPr>
            <a:spLocks noGrp="1"/>
          </p:cNvSpPr>
          <p:nvPr>
            <p:ph idx="1"/>
          </p:nvPr>
        </p:nvSpPr>
        <p:spPr/>
        <p:txBody>
          <a:bodyPr/>
          <a:lstStyle/>
          <a:p>
            <a:r>
              <a:rPr lang="en-US" dirty="0" smtClean="0"/>
              <a:t>Learning influence in signed triads</a:t>
            </a:r>
          </a:p>
          <a:p>
            <a:r>
              <a:rPr lang="en-US" dirty="0" smtClean="0"/>
              <a:t>And apply the triadic influence for prediction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6484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5019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6031523"/>
            <a:ext cx="9144000" cy="562708"/>
          </a:xfrm>
          <a:solidFill>
            <a:schemeClr val="bg1"/>
          </a:solidFill>
          <a:ln>
            <a:solidFill>
              <a:schemeClr val="bg1"/>
            </a:solidFill>
          </a:ln>
        </p:spPr>
        <p:txBody>
          <a:bodyPr anchor="ctr"/>
          <a:lstStyle/>
          <a:p>
            <a:r>
              <a:rPr lang="en-US" altLang="zh-CN" sz="1846" b="1"/>
              <a:t>KDD 2010, PKDD </a:t>
            </a:r>
            <a:r>
              <a:rPr lang="en-US" altLang="zh-CN" sz="1846" b="1" dirty="0"/>
              <a:t>2011 (</a:t>
            </a:r>
            <a:r>
              <a:rPr lang="en-US" altLang="zh-CN" sz="1846" b="1" i="1" dirty="0">
                <a:solidFill>
                  <a:srgbClr val="0000CC"/>
                </a:solidFill>
              </a:rPr>
              <a:t>Best Paper </a:t>
            </a:r>
            <a:r>
              <a:rPr lang="en-US" altLang="zh-CN" sz="1846" b="1" i="1" dirty="0" err="1">
                <a:solidFill>
                  <a:srgbClr val="0000CC"/>
                </a:solidFill>
              </a:rPr>
              <a:t>Runnerup</a:t>
            </a:r>
            <a:r>
              <a:rPr lang="en-US" altLang="zh-CN" sz="1846" b="1"/>
              <a:t>), WSDM 2012, DMKD</a:t>
            </a:r>
            <a:endParaRPr lang="zh-CN" altLang="en-US" sz="1846" b="1" dirty="0"/>
          </a:p>
        </p:txBody>
      </p:sp>
      <p:sp>
        <p:nvSpPr>
          <p:cNvPr id="4" name="标题 3"/>
          <p:cNvSpPr>
            <a:spLocks noGrp="1"/>
          </p:cNvSpPr>
          <p:nvPr>
            <p:ph type="ctrTitle"/>
          </p:nvPr>
        </p:nvSpPr>
        <p:spPr/>
        <p:txBody>
          <a:bodyPr/>
          <a:lstStyle/>
          <a:p>
            <a:r>
              <a:rPr lang="en-US" altLang="zh-CN" sz="3323" dirty="0"/>
              <a:t>Inferring </a:t>
            </a:r>
            <a:r>
              <a:rPr lang="en-US" altLang="zh-CN" sz="3323"/>
              <a:t>Social Ties</a:t>
            </a:r>
            <a:endParaRPr lang="zh-CN" altLang="en-US" sz="3323" dirty="0"/>
          </a:p>
        </p:txBody>
      </p:sp>
      <p:pic>
        <p:nvPicPr>
          <p:cNvPr id="6" name="图片 5" descr="Misc-Buddy-Blue-icon.png"/>
          <p:cNvPicPr>
            <a:picLocks noChangeAspect="1"/>
          </p:cNvPicPr>
          <p:nvPr/>
        </p:nvPicPr>
        <p:blipFill>
          <a:blip r:embed="rId2" cstate="print"/>
          <a:stretch>
            <a:fillRect/>
          </a:stretch>
        </p:blipFill>
        <p:spPr>
          <a:xfrm>
            <a:off x="1454364" y="4349483"/>
            <a:ext cx="709185" cy="654632"/>
          </a:xfrm>
          <a:prstGeom prst="rect">
            <a:avLst/>
          </a:prstGeom>
        </p:spPr>
      </p:pic>
      <p:pic>
        <p:nvPicPr>
          <p:cNvPr id="7" name="图片 6" descr="Misc-Buddy-Blue-icon.png"/>
          <p:cNvPicPr>
            <a:picLocks noChangeAspect="1"/>
          </p:cNvPicPr>
          <p:nvPr/>
        </p:nvPicPr>
        <p:blipFill>
          <a:blip r:embed="rId2" cstate="print"/>
          <a:stretch>
            <a:fillRect/>
          </a:stretch>
        </p:blipFill>
        <p:spPr>
          <a:xfrm>
            <a:off x="2978364" y="4349483"/>
            <a:ext cx="709185" cy="654632"/>
          </a:xfrm>
          <a:prstGeom prst="rect">
            <a:avLst/>
          </a:prstGeom>
        </p:spPr>
      </p:pic>
      <p:cxnSp>
        <p:nvCxnSpPr>
          <p:cNvPr id="8" name="直接连接符 7"/>
          <p:cNvCxnSpPr>
            <a:stCxn id="6" idx="3"/>
            <a:endCxn id="7" idx="1"/>
          </p:cNvCxnSpPr>
          <p:nvPr/>
        </p:nvCxnSpPr>
        <p:spPr>
          <a:xfrm>
            <a:off x="2163549" y="4676776"/>
            <a:ext cx="814815" cy="0"/>
          </a:xfrm>
          <a:prstGeom prst="line">
            <a:avLst/>
          </a:prstGeom>
          <a:noFill/>
          <a:ln w="57150" cap="flat" cmpd="sng" algn="ctr">
            <a:solidFill>
              <a:schemeClr val="tx1"/>
            </a:solidFill>
            <a:prstDash val="solid"/>
          </a:ln>
          <a:effectLst/>
        </p:spPr>
      </p:cxnSp>
      <p:pic>
        <p:nvPicPr>
          <p:cNvPr id="11" name="图片 10" descr="Misc-Buddy-Blue-icon.png"/>
          <p:cNvPicPr>
            <a:picLocks noChangeAspect="1"/>
          </p:cNvPicPr>
          <p:nvPr/>
        </p:nvPicPr>
        <p:blipFill>
          <a:blip r:embed="rId2" cstate="print"/>
          <a:stretch>
            <a:fillRect/>
          </a:stretch>
        </p:blipFill>
        <p:spPr>
          <a:xfrm>
            <a:off x="5264364" y="3851054"/>
            <a:ext cx="709185" cy="654632"/>
          </a:xfrm>
          <a:prstGeom prst="rect">
            <a:avLst/>
          </a:prstGeom>
        </p:spPr>
      </p:pic>
      <p:pic>
        <p:nvPicPr>
          <p:cNvPr id="12" name="图片 11" descr="Misc-Buddy-Blue-icon.png"/>
          <p:cNvPicPr>
            <a:picLocks noChangeAspect="1"/>
          </p:cNvPicPr>
          <p:nvPr/>
        </p:nvPicPr>
        <p:blipFill>
          <a:blip r:embed="rId2" cstate="print"/>
          <a:stretch>
            <a:fillRect/>
          </a:stretch>
        </p:blipFill>
        <p:spPr>
          <a:xfrm>
            <a:off x="6788364" y="3851054"/>
            <a:ext cx="709185" cy="654632"/>
          </a:xfrm>
          <a:prstGeom prst="rect">
            <a:avLst/>
          </a:prstGeom>
        </p:spPr>
      </p:pic>
      <p:cxnSp>
        <p:nvCxnSpPr>
          <p:cNvPr id="13" name="直接连接符 12"/>
          <p:cNvCxnSpPr>
            <a:stCxn id="11" idx="3"/>
            <a:endCxn id="12" idx="1"/>
          </p:cNvCxnSpPr>
          <p:nvPr/>
        </p:nvCxnSpPr>
        <p:spPr>
          <a:xfrm>
            <a:off x="5973549" y="4178347"/>
            <a:ext cx="814815" cy="0"/>
          </a:xfrm>
          <a:prstGeom prst="line">
            <a:avLst/>
          </a:prstGeom>
          <a:noFill/>
          <a:ln w="57150" cap="flat" cmpd="sng" algn="ctr">
            <a:solidFill>
              <a:srgbClr val="FF0000"/>
            </a:solidFill>
            <a:prstDash val="solid"/>
          </a:ln>
          <a:effectLst/>
        </p:spPr>
      </p:cxnSp>
      <p:pic>
        <p:nvPicPr>
          <p:cNvPr id="14" name="图片 13" descr="Misc-Buddy-Blue-icon.png"/>
          <p:cNvPicPr>
            <a:picLocks noChangeAspect="1"/>
          </p:cNvPicPr>
          <p:nvPr/>
        </p:nvPicPr>
        <p:blipFill>
          <a:blip r:embed="rId2" cstate="print"/>
          <a:stretch>
            <a:fillRect/>
          </a:stretch>
        </p:blipFill>
        <p:spPr>
          <a:xfrm>
            <a:off x="5257800" y="4771514"/>
            <a:ext cx="709185" cy="654632"/>
          </a:xfrm>
          <a:prstGeom prst="rect">
            <a:avLst/>
          </a:prstGeom>
        </p:spPr>
      </p:pic>
      <p:pic>
        <p:nvPicPr>
          <p:cNvPr id="15" name="图片 14" descr="Misc-Buddy-Blue-icon.png"/>
          <p:cNvPicPr>
            <a:picLocks noChangeAspect="1"/>
          </p:cNvPicPr>
          <p:nvPr/>
        </p:nvPicPr>
        <p:blipFill>
          <a:blip r:embed="rId2" cstate="print"/>
          <a:stretch>
            <a:fillRect/>
          </a:stretch>
        </p:blipFill>
        <p:spPr>
          <a:xfrm>
            <a:off x="6781800" y="4771514"/>
            <a:ext cx="709185" cy="654632"/>
          </a:xfrm>
          <a:prstGeom prst="rect">
            <a:avLst/>
          </a:prstGeom>
        </p:spPr>
      </p:pic>
      <p:cxnSp>
        <p:nvCxnSpPr>
          <p:cNvPr id="16" name="直接连接符 15"/>
          <p:cNvCxnSpPr>
            <a:stCxn id="14" idx="3"/>
            <a:endCxn id="15" idx="1"/>
          </p:cNvCxnSpPr>
          <p:nvPr/>
        </p:nvCxnSpPr>
        <p:spPr>
          <a:xfrm>
            <a:off x="5966985" y="5098806"/>
            <a:ext cx="814815" cy="0"/>
          </a:xfrm>
          <a:prstGeom prst="line">
            <a:avLst/>
          </a:prstGeom>
          <a:noFill/>
          <a:ln w="57150" cap="flat" cmpd="sng" algn="ctr">
            <a:solidFill>
              <a:srgbClr val="0000CC"/>
            </a:solidFill>
            <a:prstDash val="solid"/>
          </a:ln>
          <a:effectLst/>
        </p:spPr>
      </p:cxnSp>
      <p:sp>
        <p:nvSpPr>
          <p:cNvPr id="17" name="右箭头 16"/>
          <p:cNvSpPr/>
          <p:nvPr/>
        </p:nvSpPr>
        <p:spPr>
          <a:xfrm>
            <a:off x="3962400" y="4554415"/>
            <a:ext cx="1001486" cy="365760"/>
          </a:xfrm>
          <a:prstGeom prst="rightArrow">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75588" y="3991708"/>
            <a:ext cx="64381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62" b="1">
                <a:solidFill>
                  <a:srgbClr val="C00000"/>
                </a:solidFill>
              </a:rPr>
              <a:t>?</a:t>
            </a:r>
            <a:endParaRPr lang="zh-CN" altLang="en-US" sz="4062" b="1">
              <a:solidFill>
                <a:srgbClr val="C00000"/>
              </a:solidFill>
            </a:endParaRPr>
          </a:p>
        </p:txBody>
      </p:sp>
      <p:sp>
        <p:nvSpPr>
          <p:cNvPr id="19" name="矩形 18"/>
          <p:cNvSpPr/>
          <p:nvPr/>
        </p:nvSpPr>
        <p:spPr>
          <a:xfrm>
            <a:off x="5486400" y="3640015"/>
            <a:ext cx="1788367" cy="4876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FF0000"/>
                </a:solidFill>
              </a:rPr>
              <a:t>Family</a:t>
            </a:r>
            <a:endParaRPr lang="zh-CN" altLang="en-US" b="1">
              <a:solidFill>
                <a:srgbClr val="FF0000"/>
              </a:solidFill>
            </a:endParaRPr>
          </a:p>
        </p:txBody>
      </p:sp>
      <p:sp>
        <p:nvSpPr>
          <p:cNvPr id="20" name="矩形 19"/>
          <p:cNvSpPr/>
          <p:nvPr/>
        </p:nvSpPr>
        <p:spPr>
          <a:xfrm>
            <a:off x="5486400" y="4624754"/>
            <a:ext cx="1788367" cy="4876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0000CC"/>
                </a:solidFill>
              </a:rPr>
              <a:t>Friend</a:t>
            </a:r>
            <a:endParaRPr lang="zh-CN" altLang="en-US" b="1">
              <a:solidFill>
                <a:srgbClr val="0000CC"/>
              </a:solidFill>
            </a:endParaRPr>
          </a:p>
        </p:txBody>
      </p:sp>
      <p:sp>
        <p:nvSpPr>
          <p:cNvPr id="21" name="矩形 20"/>
          <p:cNvSpPr/>
          <p:nvPr/>
        </p:nvSpPr>
        <p:spPr>
          <a:xfrm>
            <a:off x="990600" y="3710354"/>
            <a:ext cx="7010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478456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sz="2800" dirty="0" smtClean="0"/>
              <a:t>By adding the triadic influence as features for prediction on </a:t>
            </a:r>
            <a:r>
              <a:rPr lang="en-US" sz="2800" dirty="0" err="1" smtClean="0"/>
              <a:t>Weibo</a:t>
            </a:r>
            <a:r>
              <a:rPr lang="en-US" sz="2800" dirty="0" smtClean="0"/>
              <a:t> and </a:t>
            </a:r>
            <a:r>
              <a:rPr lang="en-US" sz="2800" dirty="0" err="1" smtClean="0"/>
              <a:t>Tencent</a:t>
            </a:r>
            <a:r>
              <a:rPr lang="en-US" sz="2800" dirty="0" smtClean="0"/>
              <a:t> CF (</a:t>
            </a:r>
            <a:r>
              <a:rPr lang="en-US" sz="2800" dirty="0" err="1" smtClean="0"/>
              <a:t>CrossFire</a:t>
            </a:r>
            <a:r>
              <a:rPr lang="en-US" sz="2800" dirty="0" smtClean="0"/>
              <a:t>)</a:t>
            </a:r>
            <a:r>
              <a:rPr lang="en-US" sz="2800" baseline="30000" dirty="0" smtClean="0"/>
              <a:t>*</a:t>
            </a:r>
            <a:endParaRPr lang="en-US" sz="2800" baseline="30000" dirty="0"/>
          </a:p>
        </p:txBody>
      </p:sp>
      <p:pic>
        <p:nvPicPr>
          <p:cNvPr id="4" name="Picture 3"/>
          <p:cNvPicPr>
            <a:picLocks noChangeAspect="1"/>
          </p:cNvPicPr>
          <p:nvPr/>
        </p:nvPicPr>
        <p:blipFill>
          <a:blip r:embed="rId2"/>
          <a:stretch>
            <a:fillRect/>
          </a:stretch>
        </p:blipFill>
        <p:spPr>
          <a:xfrm>
            <a:off x="1074860" y="2133600"/>
            <a:ext cx="6934200" cy="3329930"/>
          </a:xfrm>
          <a:prstGeom prst="rect">
            <a:avLst/>
          </a:prstGeom>
        </p:spPr>
      </p:pic>
      <p:sp>
        <p:nvSpPr>
          <p:cNvPr id="5" name="Rectangle 6"/>
          <p:cNvSpPr>
            <a:spLocks noChangeArrowheads="1"/>
          </p:cNvSpPr>
          <p:nvPr/>
        </p:nvSpPr>
        <p:spPr bwMode="auto">
          <a:xfrm>
            <a:off x="838200" y="5486400"/>
            <a:ext cx="7772400" cy="837556"/>
          </a:xfrm>
          <a:prstGeom prst="rect">
            <a:avLst/>
          </a:prstGeom>
          <a:solidFill>
            <a:schemeClr val="bg1">
              <a:lumMod val="95000"/>
            </a:schemeClr>
          </a:solidFill>
          <a:ln w="9525">
            <a:solidFill>
              <a:schemeClr val="tx1"/>
            </a:solidFill>
            <a:miter lim="800000"/>
            <a:headEnd/>
            <a:tailEnd/>
          </a:ln>
        </p:spPr>
        <p:txBody>
          <a:bodyPr lIns="503999" rIns="16615" anchor="ctr"/>
          <a:lstStyle/>
          <a:p>
            <a:r>
              <a:rPr lang="en-US" altLang="zh-CN" dirty="0" smtClean="0">
                <a:solidFill>
                  <a:srgbClr val="0000CC"/>
                </a:solidFill>
              </a:rPr>
              <a:t>LRC—Logistic </a:t>
            </a:r>
            <a:r>
              <a:rPr lang="en-US" altLang="zh-CN" dirty="0">
                <a:solidFill>
                  <a:srgbClr val="0000CC"/>
                </a:solidFill>
              </a:rPr>
              <a:t>Regression; </a:t>
            </a:r>
            <a:r>
              <a:rPr lang="en-US" altLang="zh-CN" dirty="0" smtClean="0">
                <a:solidFill>
                  <a:srgbClr val="0000CC"/>
                </a:solidFill>
              </a:rPr>
              <a:t>            N—Peer </a:t>
            </a:r>
            <a:r>
              <a:rPr lang="en-US" altLang="zh-CN" dirty="0">
                <a:solidFill>
                  <a:srgbClr val="0000CC"/>
                </a:solidFill>
              </a:rPr>
              <a:t>influence feature only</a:t>
            </a:r>
            <a:r>
              <a:rPr lang="en-US" altLang="zh-CN" dirty="0" smtClean="0">
                <a:solidFill>
                  <a:srgbClr val="0000CC"/>
                </a:solidFill>
              </a:rPr>
              <a:t>;</a:t>
            </a:r>
            <a:endParaRPr lang="en-US" altLang="zh-CN" dirty="0" smtClean="0">
              <a:solidFill>
                <a:srgbClr val="0000CC"/>
              </a:solidFill>
            </a:endParaRPr>
          </a:p>
          <a:p>
            <a:r>
              <a:rPr lang="en-US" altLang="zh-CN" dirty="0" smtClean="0">
                <a:solidFill>
                  <a:srgbClr val="0000CC"/>
                </a:solidFill>
              </a:rPr>
              <a:t>B—Basic features;                          </a:t>
            </a:r>
            <a:r>
              <a:rPr lang="en-US" altLang="zh-CN" dirty="0" smtClean="0">
                <a:solidFill>
                  <a:srgbClr val="FF0000"/>
                </a:solidFill>
              </a:rPr>
              <a:t>T—Triadic </a:t>
            </a:r>
            <a:r>
              <a:rPr lang="en-US" altLang="zh-CN" dirty="0">
                <a:solidFill>
                  <a:srgbClr val="FF0000"/>
                </a:solidFill>
              </a:rPr>
              <a:t>influence </a:t>
            </a:r>
            <a:r>
              <a:rPr lang="en-US" altLang="zh-CN" dirty="0" smtClean="0">
                <a:solidFill>
                  <a:srgbClr val="FF0000"/>
                </a:solidFill>
              </a:rPr>
              <a:t>features</a:t>
            </a:r>
          </a:p>
        </p:txBody>
      </p:sp>
      <p:sp>
        <p:nvSpPr>
          <p:cNvPr id="6" name="副标题 4"/>
          <p:cNvSpPr txBox="1">
            <a:spLocks/>
          </p:cNvSpPr>
          <p:nvPr/>
        </p:nvSpPr>
        <p:spPr bwMode="auto">
          <a:xfrm>
            <a:off x="0" y="6451230"/>
            <a:ext cx="9144000" cy="406770"/>
          </a:xfrm>
          <a:prstGeom prst="rect">
            <a:avLst/>
          </a:prstGeom>
          <a:solidFill>
            <a:schemeClr val="bg1"/>
          </a:solidFill>
          <a:ln w="9525">
            <a:solidFill>
              <a:schemeClr val="bg1"/>
            </a:solidFill>
            <a:miter lim="800000"/>
            <a:headEnd/>
            <a:tailEnd/>
          </a:ln>
        </p:spPr>
        <p:txBody>
          <a:bodyPr vert="horz" wrap="square" lIns="166154" tIns="42203" rIns="66462" bIns="42203" numCol="1" anchor="ctr" anchorCtr="0" compatLnSpc="1">
            <a:prstTxWarp prst="textNoShape">
              <a:avLst/>
            </a:prstTxWarp>
          </a:bodyPr>
          <a:lstStyle/>
          <a:p>
            <a:r>
              <a:rPr lang="en-US" altLang="zh-CN" sz="1200" dirty="0" smtClean="0"/>
              <a:t>* On </a:t>
            </a:r>
            <a:r>
              <a:rPr lang="en-US" altLang="zh-CN" sz="1200" dirty="0" err="1" smtClean="0"/>
              <a:t>Weibo</a:t>
            </a:r>
            <a:r>
              <a:rPr lang="en-US" altLang="zh-CN" sz="1200" dirty="0" smtClean="0"/>
              <a:t>, we predict who will (re)tweet a message; on </a:t>
            </a:r>
            <a:r>
              <a:rPr lang="en-US" altLang="zh-CN" sz="1200" dirty="0" err="1" smtClean="0"/>
              <a:t>Tencent</a:t>
            </a:r>
            <a:r>
              <a:rPr lang="en-US" altLang="zh-CN" sz="1200" dirty="0" smtClean="0"/>
              <a:t> CF, we predict will a free user becomes a paying user.</a:t>
            </a:r>
            <a:endParaRPr lang="en-US" altLang="zh-CN" sz="1200" b="1" dirty="0"/>
          </a:p>
        </p:txBody>
      </p:sp>
    </p:spTree>
    <p:extLst>
      <p:ext uri="{BB962C8B-B14F-4D97-AF65-F5344CB8AC3E}">
        <p14:creationId xmlns:p14="http://schemas.microsoft.com/office/powerpoint/2010/main" val="102602423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to other scenarios</a:t>
            </a:r>
            <a:endParaRPr lang="en-US" dirty="0"/>
          </a:p>
        </p:txBody>
      </p:sp>
      <p:sp>
        <p:nvSpPr>
          <p:cNvPr id="3" name="Content Placeholder 2"/>
          <p:cNvSpPr>
            <a:spLocks noGrp="1"/>
          </p:cNvSpPr>
          <p:nvPr>
            <p:ph idx="1"/>
          </p:nvPr>
        </p:nvSpPr>
        <p:spPr/>
        <p:txBody>
          <a:bodyPr/>
          <a:lstStyle/>
          <a:p>
            <a:r>
              <a:rPr lang="en-US" sz="2800" dirty="0" smtClean="0"/>
              <a:t>Generalization: other problem + other dataset</a:t>
            </a:r>
          </a:p>
          <a:p>
            <a:pPr lvl="1"/>
            <a:r>
              <a:rPr lang="en-US" sz="2400" dirty="0" smtClean="0"/>
              <a:t>Problem: Call back of users</a:t>
            </a:r>
          </a:p>
          <a:p>
            <a:pPr lvl="1"/>
            <a:r>
              <a:rPr lang="en-US" sz="2400" dirty="0" smtClean="0"/>
              <a:t>Game </a:t>
            </a:r>
            <a:r>
              <a:rPr lang="en-US" sz="2400" dirty="0"/>
              <a:t>d</a:t>
            </a:r>
            <a:r>
              <a:rPr lang="en-US" sz="2400" dirty="0" smtClean="0"/>
              <a:t>ata</a:t>
            </a:r>
            <a:r>
              <a:rPr lang="en-US" sz="2400" dirty="0"/>
              <a:t>: </a:t>
            </a:r>
            <a:r>
              <a:rPr lang="en-US" sz="2400" i="1" dirty="0"/>
              <a:t>King of Glory</a:t>
            </a:r>
          </a:p>
        </p:txBody>
      </p:sp>
      <p:graphicFrame>
        <p:nvGraphicFramePr>
          <p:cNvPr id="4" name="Table 3"/>
          <p:cNvGraphicFramePr>
            <a:graphicFrameLocks noGrp="1"/>
          </p:cNvGraphicFramePr>
          <p:nvPr>
            <p:extLst>
              <p:ext uri="{D42A27DB-BD31-4B8C-83A1-F6EECF244321}">
                <p14:modId xmlns:p14="http://schemas.microsoft.com/office/powerpoint/2010/main" val="1212463798"/>
              </p:ext>
            </p:extLst>
          </p:nvPr>
        </p:nvGraphicFramePr>
        <p:xfrm>
          <a:off x="381000" y="3124200"/>
          <a:ext cx="8458200" cy="3217861"/>
        </p:xfrm>
        <a:graphic>
          <a:graphicData uri="http://schemas.openxmlformats.org/drawingml/2006/table">
            <a:tbl>
              <a:tblPr firstRow="1" firstCol="1" bandRow="1"/>
              <a:tblGrid>
                <a:gridCol w="1006927"/>
                <a:gridCol w="1309007"/>
                <a:gridCol w="1208314"/>
                <a:gridCol w="1107622"/>
                <a:gridCol w="1309007"/>
                <a:gridCol w="1409701"/>
                <a:gridCol w="1107622"/>
              </a:tblGrid>
              <a:tr h="427951">
                <a:tc>
                  <a:txBody>
                    <a:bodyPr/>
                    <a:lstStyle/>
                    <a:p>
                      <a:endParaRPr lang="en-US" sz="2200" dirty="0">
                        <a:effectLst/>
                        <a:latin typeface="Calibri"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marL="0" marR="0" algn="ctr">
                        <a:spcBef>
                          <a:spcPts val="0"/>
                        </a:spcBef>
                        <a:spcAft>
                          <a:spcPts val="0"/>
                        </a:spcAft>
                      </a:pPr>
                      <a:r>
                        <a:rPr lang="en-US" sz="2200" dirty="0" smtClean="0">
                          <a:effectLst/>
                          <a:latin typeface="Calibri" charset="0"/>
                          <a:ea typeface="宋体" charset="-122"/>
                          <a:cs typeface="Times New Roman" charset="0"/>
                        </a:rPr>
                        <a:t>With Influence</a:t>
                      </a:r>
                      <a:r>
                        <a:rPr lang="en-US" sz="2200" baseline="0" dirty="0" smtClean="0">
                          <a:effectLst/>
                          <a:latin typeface="Calibri" charset="0"/>
                          <a:ea typeface="宋体" charset="-122"/>
                          <a:cs typeface="Times New Roman" charset="0"/>
                        </a:rPr>
                        <a:t> </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200" dirty="0" smtClean="0">
                          <a:effectLst/>
                          <a:latin typeface="Calibri" charset="0"/>
                          <a:ea typeface="宋体" charset="-122"/>
                          <a:cs typeface="Times New Roman" charset="0"/>
                        </a:rPr>
                        <a:t>w/o</a:t>
                      </a:r>
                      <a:r>
                        <a:rPr lang="en-US" sz="2200" baseline="0" dirty="0" smtClean="0">
                          <a:effectLst/>
                          <a:latin typeface="Calibri" charset="0"/>
                          <a:ea typeface="宋体" charset="-122"/>
                          <a:cs typeface="Times New Roman" charset="0"/>
                        </a:rPr>
                        <a:t> influence</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r>
              <a:tr h="621625">
                <a:tc>
                  <a:txBody>
                    <a:bodyPr/>
                    <a:lstStyle/>
                    <a:p>
                      <a:pPr marL="0" marR="0" algn="ctr">
                        <a:spcBef>
                          <a:spcPts val="0"/>
                        </a:spcBef>
                        <a:spcAft>
                          <a:spcPts val="0"/>
                        </a:spcAft>
                      </a:pPr>
                      <a:r>
                        <a:rPr lang="en-US" altLang="zh-CN" sz="2200" dirty="0" smtClean="0">
                          <a:effectLst/>
                          <a:latin typeface="Calibri" charset="0"/>
                          <a:ea typeface="宋体" charset="-122"/>
                          <a:cs typeface="Times New Roman" charset="0"/>
                        </a:rPr>
                        <a:t>Top</a:t>
                      </a:r>
                      <a:r>
                        <a:rPr lang="en-US" altLang="zh-CN" sz="2200" baseline="0" dirty="0" smtClean="0">
                          <a:effectLst/>
                          <a:latin typeface="Calibri" charset="0"/>
                          <a:ea typeface="宋体" charset="-122"/>
                          <a:cs typeface="Times New Roman" charset="0"/>
                        </a:rPr>
                        <a:t> k</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altLang="zh-CN" sz="2200" dirty="0" smtClean="0">
                          <a:effectLst/>
                          <a:latin typeface="Calibri" charset="0"/>
                          <a:ea typeface="宋体" charset="-122"/>
                          <a:cs typeface="Times New Roman" charset="0"/>
                        </a:rPr>
                        <a:t>#message</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200" dirty="0" smtClean="0">
                          <a:effectLst/>
                          <a:latin typeface="Calibri" charset="0"/>
                          <a:ea typeface="宋体" charset="-122"/>
                          <a:cs typeface="Times New Roman" charset="0"/>
                        </a:rPr>
                        <a:t>#success</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200" dirty="0" smtClean="0">
                          <a:effectLst/>
                          <a:latin typeface="Calibri" charset="0"/>
                          <a:ea typeface="宋体" charset="-122"/>
                          <a:cs typeface="Times New Roman" charset="0"/>
                        </a:rPr>
                        <a:t>ratio</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altLang="zh-CN" sz="2200" dirty="0" smtClean="0">
                          <a:effectLst/>
                          <a:latin typeface="Calibri" charset="0"/>
                          <a:ea typeface="宋体" charset="-122"/>
                          <a:cs typeface="Times New Roman" charset="0"/>
                        </a:rPr>
                        <a:t>#message</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200" dirty="0" smtClean="0">
                          <a:effectLst/>
                          <a:latin typeface="Calibri" charset="0"/>
                          <a:ea typeface="宋体" charset="-122"/>
                          <a:cs typeface="Times New Roman" charset="0"/>
                        </a:rPr>
                        <a:t>#success</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200" dirty="0" smtClean="0">
                          <a:effectLst/>
                          <a:latin typeface="Calibri" charset="0"/>
                          <a:ea typeface="宋体" charset="-122"/>
                          <a:cs typeface="Times New Roman" charset="0"/>
                        </a:rPr>
                        <a:t>ratio</a:t>
                      </a:r>
                      <a:endParaRPr lang="en-US" sz="2200" dirty="0">
                        <a:effectLst/>
                        <a:latin typeface="Calibri" charset="0"/>
                        <a:ea typeface="宋体" charset="-122"/>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27951">
                <a:tc>
                  <a:txBody>
                    <a:bodyPr/>
                    <a:lstStyle/>
                    <a:p>
                      <a:pPr marL="0" marR="0" algn="ctr">
                        <a:spcBef>
                          <a:spcPts val="0"/>
                        </a:spcBef>
                        <a:spcAft>
                          <a:spcPts val="0"/>
                        </a:spcAft>
                      </a:pPr>
                      <a:r>
                        <a:rPr lang="en-US" sz="2200">
                          <a:effectLst/>
                          <a:latin typeface="Calibri" charset="0"/>
                          <a:ea typeface="宋体" charset="-122"/>
                          <a:cs typeface="Times New Roman"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3996761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1953709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b="1" dirty="0">
                          <a:effectLst/>
                          <a:latin typeface="Calibri" charset="0"/>
                          <a:ea typeface="宋体" charset="-122"/>
                          <a:cs typeface="Times New Roman" charset="0"/>
                        </a:rPr>
                        <a:t>48.88%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6617662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2732167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41.29%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951">
                <a:tc>
                  <a:txBody>
                    <a:bodyPr/>
                    <a:lstStyle/>
                    <a:p>
                      <a:pPr marL="0" marR="0" algn="ctr">
                        <a:spcBef>
                          <a:spcPts val="0"/>
                        </a:spcBef>
                        <a:spcAft>
                          <a:spcPts val="0"/>
                        </a:spcAft>
                      </a:pPr>
                      <a:r>
                        <a:rPr lang="en-US" sz="2200" dirty="0">
                          <a:effectLst/>
                          <a:latin typeface="Calibri" charset="0"/>
                          <a:ea typeface="宋体" charset="-122"/>
                          <a:cs typeface="Times New Roman"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2567279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1272037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b="1" dirty="0">
                          <a:effectLst/>
                          <a:latin typeface="Calibri" charset="0"/>
                          <a:ea typeface="宋体" charset="-122"/>
                          <a:cs typeface="Times New Roman" charset="0"/>
                        </a:rPr>
                        <a:t>49.55%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9756330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4116895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951">
                <a:tc>
                  <a:txBody>
                    <a:bodyPr/>
                    <a:lstStyle/>
                    <a:p>
                      <a:pPr marL="0" marR="0" algn="ctr">
                        <a:spcBef>
                          <a:spcPts val="0"/>
                        </a:spcBef>
                        <a:spcAft>
                          <a:spcPts val="0"/>
                        </a:spcAft>
                      </a:pPr>
                      <a:r>
                        <a:rPr lang="en-US" sz="2200">
                          <a:effectLst/>
                          <a:latin typeface="Calibri" charset="0"/>
                          <a:ea typeface="宋体" charset="-122"/>
                          <a:cs typeface="Times New Roman"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1449256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727728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b="1" dirty="0">
                          <a:effectLst/>
                          <a:latin typeface="Calibri" charset="0"/>
                          <a:ea typeface="宋体" charset="-122"/>
                          <a:cs typeface="Times New Roman" charset="0"/>
                        </a:rPr>
                        <a:t>50.21%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10537994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4474236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42.46%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951">
                <a:tc>
                  <a:txBody>
                    <a:bodyPr/>
                    <a:lstStyle/>
                    <a:p>
                      <a:pPr marL="0" marR="0" algn="ctr">
                        <a:spcBef>
                          <a:spcPts val="0"/>
                        </a:spcBef>
                        <a:spcAft>
                          <a:spcPts val="0"/>
                        </a:spcAft>
                      </a:pPr>
                      <a:r>
                        <a:rPr lang="en-US" sz="2200">
                          <a:effectLst/>
                          <a:latin typeface="Calibri" charset="0"/>
                          <a:ea typeface="宋体" charset="-122"/>
                          <a:cs typeface="Times New Roman"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767239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389588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b="1" dirty="0">
                          <a:effectLst/>
                          <a:latin typeface="Calibri" charset="0"/>
                          <a:ea typeface="宋体" charset="-122"/>
                          <a:cs typeface="Times New Roman" charset="0"/>
                        </a:rPr>
                        <a:t>50.78%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a:effectLst/>
                          <a:latin typeface="Calibri" charset="0"/>
                          <a:ea typeface="宋体" charset="-122"/>
                          <a:cs typeface="Times New Roman" charset="0"/>
                        </a:rPr>
                        <a:t>9891868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4255347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43.02%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6481">
                <a:tc>
                  <a:txBody>
                    <a:bodyPr/>
                    <a:lstStyle/>
                    <a:p>
                      <a:pPr marL="0" marR="0" algn="ctr">
                        <a:spcBef>
                          <a:spcPts val="0"/>
                        </a:spcBef>
                        <a:spcAft>
                          <a:spcPts val="0"/>
                        </a:spcAft>
                      </a:pPr>
                      <a:r>
                        <a:rPr lang="en-US" sz="2200" dirty="0">
                          <a:effectLst/>
                          <a:latin typeface="Calibri" charset="0"/>
                          <a:ea typeface="宋体" charset="-122"/>
                          <a:cs typeface="Times New Roman"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3997251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2024859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b="1" dirty="0">
                          <a:effectLst/>
                          <a:latin typeface="Calibri" charset="0"/>
                          <a:ea typeface="宋体" charset="-122"/>
                          <a:cs typeface="Times New Roman" charset="0"/>
                        </a:rPr>
                        <a:t>50.66%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15695743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6589022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200" dirty="0">
                          <a:effectLst/>
                          <a:latin typeface="Calibri" charset="0"/>
                          <a:ea typeface="宋体" charset="-122"/>
                          <a:cs typeface="Times New Roman" charset="0"/>
                        </a:rPr>
                        <a:t>41.98%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5"/>
          <p:cNvSpPr/>
          <p:nvPr/>
        </p:nvSpPr>
        <p:spPr>
          <a:xfrm>
            <a:off x="3886200" y="4191001"/>
            <a:ext cx="1143000" cy="215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8" name="Rectangle 7"/>
          <p:cNvSpPr/>
          <p:nvPr/>
        </p:nvSpPr>
        <p:spPr>
          <a:xfrm>
            <a:off x="7735766" y="4191001"/>
            <a:ext cx="1103434" cy="215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Tree>
    <p:extLst>
      <p:ext uri="{BB962C8B-B14F-4D97-AF65-F5344CB8AC3E}">
        <p14:creationId xmlns:p14="http://schemas.microsoft.com/office/powerpoint/2010/main" val="596814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to complex structures</a:t>
            </a:r>
            <a:endParaRPr lang="en-US" dirty="0"/>
          </a:p>
        </p:txBody>
      </p:sp>
      <p:pic>
        <p:nvPicPr>
          <p:cNvPr id="4" name="Picture 3"/>
          <p:cNvPicPr>
            <a:picLocks noChangeAspect="1"/>
          </p:cNvPicPr>
          <p:nvPr/>
        </p:nvPicPr>
        <p:blipFill>
          <a:blip r:embed="rId2"/>
          <a:stretch>
            <a:fillRect/>
          </a:stretch>
        </p:blipFill>
        <p:spPr>
          <a:xfrm>
            <a:off x="1066800" y="1143000"/>
            <a:ext cx="6934929" cy="5257800"/>
          </a:xfrm>
          <a:prstGeom prst="rect">
            <a:avLst/>
          </a:prstGeom>
        </p:spPr>
      </p:pic>
    </p:spTree>
    <p:extLst>
      <p:ext uri="{BB962C8B-B14F-4D97-AF65-F5344CB8AC3E}">
        <p14:creationId xmlns:p14="http://schemas.microsoft.com/office/powerpoint/2010/main" val="93415901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 Structural Influence</a:t>
            </a:r>
            <a:endParaRPr lang="en-US" dirty="0"/>
          </a:p>
        </p:txBody>
      </p:sp>
      <p:pic>
        <p:nvPicPr>
          <p:cNvPr id="4" name="Picture 3"/>
          <p:cNvPicPr>
            <a:picLocks noChangeAspect="1"/>
          </p:cNvPicPr>
          <p:nvPr/>
        </p:nvPicPr>
        <p:blipFill>
          <a:blip r:embed="rId2"/>
          <a:stretch>
            <a:fillRect/>
          </a:stretch>
        </p:blipFill>
        <p:spPr>
          <a:xfrm>
            <a:off x="1165679" y="5029200"/>
            <a:ext cx="5908431" cy="1371600"/>
          </a:xfrm>
          <a:prstGeom prst="rect">
            <a:avLst/>
          </a:prstGeom>
        </p:spPr>
      </p:pic>
      <p:cxnSp>
        <p:nvCxnSpPr>
          <p:cNvPr id="5" name="直线连接符 4"/>
          <p:cNvCxnSpPr/>
          <p:nvPr/>
        </p:nvCxnSpPr>
        <p:spPr>
          <a:xfrm>
            <a:off x="852957" y="2885879"/>
            <a:ext cx="220489" cy="53151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flipV="1">
            <a:off x="852957" y="2239777"/>
            <a:ext cx="378710" cy="43163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直线连接符 10"/>
          <p:cNvCxnSpPr/>
          <p:nvPr/>
        </p:nvCxnSpPr>
        <p:spPr>
          <a:xfrm>
            <a:off x="1864566" y="2963477"/>
            <a:ext cx="227440" cy="419271"/>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文本框 12"/>
          <p:cNvSpPr txBox="1"/>
          <p:nvPr/>
        </p:nvSpPr>
        <p:spPr>
          <a:xfrm>
            <a:off x="713327" y="3258120"/>
            <a:ext cx="388892" cy="400110"/>
          </a:xfrm>
          <a:prstGeom prst="rect">
            <a:avLst/>
          </a:prstGeom>
          <a:noFill/>
          <a:ln w="19050" cmpd="sng">
            <a:noFill/>
          </a:ln>
        </p:spPr>
        <p:txBody>
          <a:bodyPr wrap="square" rtlCol="0">
            <a:spAutoFit/>
          </a:bodyPr>
          <a:lstStyle/>
          <a:p>
            <a:r>
              <a:rPr kumimoji="1" lang="en-US" altLang="zh-CN" sz="2000" i="1" dirty="0" smtClean="0">
                <a:latin typeface="Times New Roman" charset="0"/>
                <a:ea typeface="Times New Roman" charset="0"/>
                <a:cs typeface="Times New Roman" charset="0"/>
              </a:rPr>
              <a:t>v</a:t>
            </a:r>
            <a:r>
              <a:rPr kumimoji="1" lang="en-US" altLang="zh-CN" sz="2000" baseline="-25000" dirty="0" smtClean="0">
                <a:latin typeface="Times New Roman" charset="0"/>
                <a:ea typeface="Times New Roman" charset="0"/>
                <a:cs typeface="Times New Roman" charset="0"/>
              </a:rPr>
              <a:t>2</a:t>
            </a:r>
            <a:endParaRPr kumimoji="1" lang="zh-CN" altLang="en-US" sz="2000" b="1" baseline="-25000" dirty="0">
              <a:latin typeface="Times New Roman" charset="0"/>
              <a:ea typeface="Times New Roman" charset="0"/>
              <a:cs typeface="Times New Roman" charset="0"/>
            </a:endParaRPr>
          </a:p>
        </p:txBody>
      </p:sp>
      <p:sp>
        <p:nvSpPr>
          <p:cNvPr id="9" name="文本框 13"/>
          <p:cNvSpPr txBox="1"/>
          <p:nvPr/>
        </p:nvSpPr>
        <p:spPr>
          <a:xfrm>
            <a:off x="1393092" y="2540545"/>
            <a:ext cx="418301" cy="400110"/>
          </a:xfrm>
          <a:prstGeom prst="rect">
            <a:avLst/>
          </a:prstGeom>
          <a:noFill/>
          <a:ln w="19050" cmpd="sng">
            <a:noFill/>
          </a:ln>
        </p:spPr>
        <p:txBody>
          <a:bodyPr wrap="square" rtlCol="0">
            <a:spAutoFit/>
          </a:bodyPr>
          <a:lstStyle/>
          <a:p>
            <a:r>
              <a:rPr kumimoji="1" lang="en-US" altLang="zh-CN" sz="2000" i="1" dirty="0" smtClean="0">
                <a:latin typeface="Times New Roman" charset="0"/>
                <a:ea typeface="Times New Roman" charset="0"/>
                <a:cs typeface="Times New Roman" charset="0"/>
              </a:rPr>
              <a:t>v</a:t>
            </a:r>
            <a:r>
              <a:rPr kumimoji="1" lang="en-US" altLang="zh-CN" sz="2000" baseline="-25000" dirty="0" smtClean="0">
                <a:latin typeface="Times New Roman" charset="0"/>
                <a:ea typeface="Times New Roman" charset="0"/>
                <a:cs typeface="Times New Roman" charset="0"/>
              </a:rPr>
              <a:t>3</a:t>
            </a:r>
            <a:endParaRPr kumimoji="1" lang="zh-CN" altLang="en-US" sz="2000" b="1" baseline="-25000" dirty="0">
              <a:latin typeface="Times New Roman" charset="0"/>
              <a:ea typeface="Times New Roman" charset="0"/>
              <a:cs typeface="Times New Roman" charset="0"/>
            </a:endParaRPr>
          </a:p>
        </p:txBody>
      </p:sp>
      <p:sp>
        <p:nvSpPr>
          <p:cNvPr id="10" name="文本框 14"/>
          <p:cNvSpPr txBox="1"/>
          <p:nvPr/>
        </p:nvSpPr>
        <p:spPr>
          <a:xfrm>
            <a:off x="834318" y="1852444"/>
            <a:ext cx="437135" cy="400110"/>
          </a:xfrm>
          <a:prstGeom prst="rect">
            <a:avLst/>
          </a:prstGeom>
          <a:noFill/>
          <a:ln w="19050" cmpd="sng">
            <a:noFill/>
          </a:ln>
        </p:spPr>
        <p:txBody>
          <a:bodyPr wrap="square" rtlCol="0">
            <a:spAutoFit/>
          </a:bodyPr>
          <a:lstStyle/>
          <a:p>
            <a:r>
              <a:rPr kumimoji="1" lang="en-US" altLang="zh-CN" sz="2000" i="1" dirty="0" smtClean="0">
                <a:latin typeface="Times New Roman" charset="0"/>
                <a:ea typeface="Times New Roman" charset="0"/>
                <a:cs typeface="Times New Roman" charset="0"/>
              </a:rPr>
              <a:t>v</a:t>
            </a:r>
            <a:r>
              <a:rPr kumimoji="1" lang="en-US" altLang="zh-CN" sz="2000" baseline="-25000" dirty="0" smtClean="0">
                <a:latin typeface="Times New Roman" charset="0"/>
                <a:ea typeface="Times New Roman" charset="0"/>
                <a:cs typeface="Times New Roman" charset="0"/>
              </a:rPr>
              <a:t>1</a:t>
            </a:r>
            <a:endParaRPr kumimoji="1" lang="zh-CN" altLang="en-US" sz="2000" b="1" baseline="-25000" dirty="0">
              <a:latin typeface="Times New Roman" charset="0"/>
              <a:ea typeface="Times New Roman" charset="0"/>
              <a:cs typeface="Times New Roman" charset="0"/>
            </a:endParaRPr>
          </a:p>
        </p:txBody>
      </p:sp>
      <p:sp>
        <p:nvSpPr>
          <p:cNvPr id="11" name="文本框 15"/>
          <p:cNvSpPr txBox="1"/>
          <p:nvPr/>
        </p:nvSpPr>
        <p:spPr>
          <a:xfrm>
            <a:off x="233424" y="2513198"/>
            <a:ext cx="406886" cy="400110"/>
          </a:xfrm>
          <a:prstGeom prst="rect">
            <a:avLst/>
          </a:prstGeom>
          <a:noFill/>
          <a:ln w="19050" cmpd="sng">
            <a:noFill/>
          </a:ln>
        </p:spPr>
        <p:txBody>
          <a:bodyPr wrap="square" rtlCol="0">
            <a:spAutoFit/>
          </a:bodyPr>
          <a:lstStyle/>
          <a:p>
            <a:r>
              <a:rPr kumimoji="1" lang="en-US" altLang="zh-CN" sz="2000" i="1" dirty="0" smtClean="0">
                <a:latin typeface="Times New Roman" charset="0"/>
                <a:ea typeface="Times New Roman" charset="0"/>
                <a:cs typeface="Times New Roman" charset="0"/>
              </a:rPr>
              <a:t>v</a:t>
            </a:r>
            <a:r>
              <a:rPr kumimoji="1" lang="en-US" altLang="zh-CN" sz="2000" baseline="-25000" dirty="0" smtClean="0">
                <a:latin typeface="Times New Roman" charset="0"/>
                <a:ea typeface="Times New Roman" charset="0"/>
                <a:cs typeface="Times New Roman" charset="0"/>
              </a:rPr>
              <a:t>0</a:t>
            </a:r>
            <a:endParaRPr kumimoji="1" lang="zh-CN" altLang="en-US" sz="2000" b="1" baseline="-25000" dirty="0">
              <a:latin typeface="Times New Roman" charset="0"/>
              <a:ea typeface="Times New Roman" charset="0"/>
              <a:cs typeface="Times New Roman" charset="0"/>
            </a:endParaRPr>
          </a:p>
        </p:txBody>
      </p:sp>
      <p:sp>
        <p:nvSpPr>
          <p:cNvPr id="12" name="文本框 19"/>
          <p:cNvSpPr txBox="1"/>
          <p:nvPr/>
        </p:nvSpPr>
        <p:spPr>
          <a:xfrm>
            <a:off x="2201950" y="3318527"/>
            <a:ext cx="419563" cy="400110"/>
          </a:xfrm>
          <a:prstGeom prst="rect">
            <a:avLst/>
          </a:prstGeom>
          <a:noFill/>
          <a:ln w="19050" cmpd="sng">
            <a:noFill/>
          </a:ln>
        </p:spPr>
        <p:txBody>
          <a:bodyPr wrap="square" rtlCol="0">
            <a:spAutoFit/>
          </a:bodyPr>
          <a:lstStyle/>
          <a:p>
            <a:r>
              <a:rPr kumimoji="1" lang="en-US" altLang="zh-CN" sz="2000" i="1" dirty="0" smtClean="0">
                <a:latin typeface="Times New Roman" charset="0"/>
                <a:ea typeface="Times New Roman" charset="0"/>
                <a:cs typeface="Times New Roman" charset="0"/>
              </a:rPr>
              <a:t>v</a:t>
            </a:r>
            <a:r>
              <a:rPr kumimoji="1" lang="en-US" altLang="zh-CN" sz="2000" baseline="-25000" dirty="0" smtClean="0">
                <a:latin typeface="Times New Roman" charset="0"/>
                <a:ea typeface="Times New Roman" charset="0"/>
                <a:cs typeface="Times New Roman" charset="0"/>
              </a:rPr>
              <a:t>5</a:t>
            </a:r>
            <a:endParaRPr kumimoji="1" lang="zh-CN" altLang="en-US" sz="2000" b="1" baseline="-25000" dirty="0">
              <a:latin typeface="Times New Roman" charset="0"/>
              <a:ea typeface="Times New Roman" charset="0"/>
              <a:cs typeface="Times New Roman" charset="0"/>
            </a:endParaRPr>
          </a:p>
        </p:txBody>
      </p:sp>
      <p:sp>
        <p:nvSpPr>
          <p:cNvPr id="13" name="椭圆 22"/>
          <p:cNvSpPr/>
          <p:nvPr/>
        </p:nvSpPr>
        <p:spPr>
          <a:xfrm>
            <a:off x="1189080" y="1980891"/>
            <a:ext cx="290802" cy="30330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cxnSp>
        <p:nvCxnSpPr>
          <p:cNvPr id="14" name="直线连接符 104"/>
          <p:cNvCxnSpPr/>
          <p:nvPr/>
        </p:nvCxnSpPr>
        <p:spPr>
          <a:xfrm flipH="1">
            <a:off x="1289695" y="2916765"/>
            <a:ext cx="466746" cy="50062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直线连接符 122"/>
          <p:cNvCxnSpPr/>
          <p:nvPr/>
        </p:nvCxnSpPr>
        <p:spPr>
          <a:xfrm flipH="1" flipV="1">
            <a:off x="1334481" y="3530162"/>
            <a:ext cx="604614" cy="12071"/>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直线连接符 127"/>
          <p:cNvCxnSpPr/>
          <p:nvPr/>
        </p:nvCxnSpPr>
        <p:spPr>
          <a:xfrm flipH="1" flipV="1">
            <a:off x="1437295" y="2239777"/>
            <a:ext cx="319146" cy="451443"/>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7" name="椭圆 22"/>
          <p:cNvSpPr/>
          <p:nvPr/>
        </p:nvSpPr>
        <p:spPr>
          <a:xfrm>
            <a:off x="1711655" y="2644508"/>
            <a:ext cx="305821" cy="318969"/>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18" name="文本框 86"/>
          <p:cNvSpPr txBox="1"/>
          <p:nvPr/>
        </p:nvSpPr>
        <p:spPr>
          <a:xfrm>
            <a:off x="3346783" y="1506679"/>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smtClean="0">
                <a:latin typeface="Times New Roman" charset="0"/>
                <a:ea typeface="Times New Roman" charset="0"/>
                <a:cs typeface="Times New Roman" charset="0"/>
              </a:rPr>
              <a:t>1, </a:t>
            </a:r>
            <a:r>
              <a:rPr kumimoji="1" lang="en-US" altLang="zh-CN" i="1" dirty="0" smtClean="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1</a:t>
            </a:r>
            <a:r>
              <a:rPr kumimoji="1" lang="en-US" altLang="zh-CN" i="1" baseline="-25000" dirty="0" smtClean="0">
                <a:latin typeface="Times New Roman" charset="0"/>
                <a:ea typeface="Times New Roman" charset="0"/>
                <a:cs typeface="Times New Roman" charset="0"/>
              </a:rPr>
              <a:t>,</a:t>
            </a:r>
            <a:r>
              <a:rPr kumimoji="1" lang="en-US" altLang="zh-CN" i="1" dirty="0" smtClean="0">
                <a:latin typeface="Times New Roman" charset="0"/>
                <a:ea typeface="Times New Roman" charset="0"/>
                <a:cs typeface="Times New Roman" charset="0"/>
              </a:rPr>
              <a:t> t</a:t>
            </a:r>
            <a:r>
              <a:rPr kumimoji="1" lang="en-US" altLang="zh-CN" i="1" baseline="-25000" dirty="0">
                <a:latin typeface="Times New Roman" charset="0"/>
                <a:ea typeface="Times New Roman" charset="0"/>
                <a:cs typeface="Times New Roman" charset="0"/>
              </a:rPr>
              <a:t>1</a:t>
            </a:r>
            <a:endParaRPr kumimoji="1" lang="zh-CN" altLang="en-US" b="1" baseline="-25000" dirty="0">
              <a:latin typeface="Times New Roman" charset="0"/>
              <a:ea typeface="Times New Roman" charset="0"/>
              <a:cs typeface="Times New Roman" charset="0"/>
            </a:endParaRPr>
          </a:p>
        </p:txBody>
      </p:sp>
      <p:cxnSp>
        <p:nvCxnSpPr>
          <p:cNvPr id="19" name="Straight Connector 18"/>
          <p:cNvCxnSpPr/>
          <p:nvPr/>
        </p:nvCxnSpPr>
        <p:spPr>
          <a:xfrm flipH="1">
            <a:off x="3334176" y="1540744"/>
            <a:ext cx="5520" cy="2516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48576" y="1549369"/>
            <a:ext cx="5520" cy="2507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39695" y="1548622"/>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39695" y="1885669"/>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86"/>
          <p:cNvSpPr txBox="1"/>
          <p:nvPr/>
        </p:nvSpPr>
        <p:spPr>
          <a:xfrm>
            <a:off x="3339695" y="1867958"/>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a:latin typeface="Times New Roman" charset="0"/>
                <a:ea typeface="Times New Roman" charset="0"/>
                <a:cs typeface="Times New Roman" charset="0"/>
              </a:rPr>
              <a:t>0</a:t>
            </a:r>
            <a:r>
              <a:rPr kumimoji="1" lang="en-US" altLang="zh-CN" i="1" baseline="-25000" dirty="0" smtClean="0">
                <a:latin typeface="Times New Roman" charset="0"/>
                <a:ea typeface="Times New Roman" charset="0"/>
                <a:cs typeface="Times New Roman" charset="0"/>
              </a:rPr>
              <a:t>, </a:t>
            </a:r>
            <a:r>
              <a:rPr kumimoji="1" lang="en-US" altLang="zh-CN" i="1" dirty="0" smtClean="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1</a:t>
            </a:r>
            <a:r>
              <a:rPr kumimoji="1" lang="en-US" altLang="zh-CN" i="1" baseline="-25000" dirty="0" smtClean="0">
                <a:latin typeface="Times New Roman" charset="0"/>
                <a:ea typeface="Times New Roman" charset="0"/>
                <a:cs typeface="Times New Roman" charset="0"/>
              </a:rPr>
              <a:t>,</a:t>
            </a:r>
            <a:r>
              <a:rPr kumimoji="1" lang="en-US" altLang="zh-CN" i="1" dirty="0" smtClean="0">
                <a:latin typeface="Times New Roman" charset="0"/>
                <a:ea typeface="Times New Roman" charset="0"/>
                <a:cs typeface="Times New Roman" charset="0"/>
              </a:rPr>
              <a:t> t</a:t>
            </a:r>
            <a:r>
              <a:rPr kumimoji="1" lang="en-US" altLang="zh-CN" i="1" baseline="-25000" dirty="0" smtClean="0">
                <a:latin typeface="Times New Roman" charset="0"/>
                <a:ea typeface="Times New Roman" charset="0"/>
                <a:cs typeface="Times New Roman" charset="0"/>
              </a:rPr>
              <a:t>2</a:t>
            </a:r>
            <a:endParaRPr kumimoji="1" lang="zh-CN" altLang="en-US" b="1" baseline="-25000" dirty="0">
              <a:latin typeface="Times New Roman" charset="0"/>
              <a:ea typeface="Times New Roman" charset="0"/>
              <a:cs typeface="Times New Roman" charset="0"/>
            </a:endParaRPr>
          </a:p>
        </p:txBody>
      </p:sp>
      <p:cxnSp>
        <p:nvCxnSpPr>
          <p:cNvPr id="24" name="Straight Connector 23"/>
          <p:cNvCxnSpPr/>
          <p:nvPr/>
        </p:nvCxnSpPr>
        <p:spPr>
          <a:xfrm>
            <a:off x="3346783" y="2259005"/>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86"/>
          <p:cNvSpPr txBox="1"/>
          <p:nvPr/>
        </p:nvSpPr>
        <p:spPr>
          <a:xfrm>
            <a:off x="3346783" y="2216251"/>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smtClean="0">
                <a:latin typeface="Times New Roman" charset="0"/>
                <a:ea typeface="Times New Roman" charset="0"/>
                <a:cs typeface="Times New Roman" charset="0"/>
              </a:rPr>
              <a:t>3, </a:t>
            </a:r>
            <a:r>
              <a:rPr kumimoji="1" lang="en-US" altLang="zh-CN" i="1" dirty="0" smtClean="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1</a:t>
            </a:r>
            <a:r>
              <a:rPr kumimoji="1" lang="en-US" altLang="zh-CN" i="1" baseline="-25000" dirty="0" smtClean="0">
                <a:latin typeface="Times New Roman" charset="0"/>
                <a:ea typeface="Times New Roman" charset="0"/>
                <a:cs typeface="Times New Roman" charset="0"/>
              </a:rPr>
              <a:t>,</a:t>
            </a:r>
            <a:r>
              <a:rPr kumimoji="1" lang="en-US" altLang="zh-CN" i="1" dirty="0" smtClean="0">
                <a:latin typeface="Times New Roman" charset="0"/>
                <a:ea typeface="Times New Roman" charset="0"/>
                <a:cs typeface="Times New Roman" charset="0"/>
              </a:rPr>
              <a:t> t</a:t>
            </a:r>
            <a:r>
              <a:rPr kumimoji="1" lang="en-US" altLang="zh-CN" i="1" baseline="-25000" dirty="0" smtClean="0">
                <a:latin typeface="Times New Roman" charset="0"/>
                <a:ea typeface="Times New Roman" charset="0"/>
                <a:cs typeface="Times New Roman" charset="0"/>
              </a:rPr>
              <a:t>2</a:t>
            </a:r>
            <a:endParaRPr kumimoji="1" lang="zh-CN" altLang="en-US" b="1" baseline="-25000" dirty="0">
              <a:latin typeface="Times New Roman" charset="0"/>
              <a:ea typeface="Times New Roman" charset="0"/>
              <a:cs typeface="Times New Roman" charset="0"/>
            </a:endParaRPr>
          </a:p>
        </p:txBody>
      </p:sp>
      <p:cxnSp>
        <p:nvCxnSpPr>
          <p:cNvPr id="26" name="Straight Connector 25"/>
          <p:cNvCxnSpPr/>
          <p:nvPr/>
        </p:nvCxnSpPr>
        <p:spPr>
          <a:xfrm>
            <a:off x="3346783" y="2626795"/>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39695" y="2983571"/>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本框 86"/>
          <p:cNvSpPr txBox="1"/>
          <p:nvPr/>
        </p:nvSpPr>
        <p:spPr>
          <a:xfrm>
            <a:off x="3363894" y="2575204"/>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a:latin typeface="Times New Roman" charset="0"/>
                <a:ea typeface="Times New Roman" charset="0"/>
                <a:cs typeface="Times New Roman" charset="0"/>
              </a:rPr>
              <a:t>2</a:t>
            </a:r>
            <a:r>
              <a:rPr kumimoji="1" lang="en-US" altLang="zh-CN" i="1" baseline="-25000" dirty="0" smtClean="0">
                <a:latin typeface="Times New Roman" charset="0"/>
                <a:ea typeface="Times New Roman" charset="0"/>
                <a:cs typeface="Times New Roman" charset="0"/>
              </a:rPr>
              <a:t>, </a:t>
            </a:r>
            <a:r>
              <a:rPr kumimoji="1" lang="en-US" altLang="zh-CN" i="1" dirty="0" smtClean="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1</a:t>
            </a:r>
            <a:r>
              <a:rPr kumimoji="1" lang="en-US" altLang="zh-CN" i="1" baseline="-25000" dirty="0" smtClean="0">
                <a:latin typeface="Times New Roman" charset="0"/>
                <a:ea typeface="Times New Roman" charset="0"/>
                <a:cs typeface="Times New Roman" charset="0"/>
              </a:rPr>
              <a:t>,</a:t>
            </a:r>
            <a:r>
              <a:rPr kumimoji="1" lang="en-US" altLang="zh-CN" i="1" dirty="0" smtClean="0">
                <a:latin typeface="Times New Roman" charset="0"/>
                <a:ea typeface="Times New Roman" charset="0"/>
                <a:cs typeface="Times New Roman" charset="0"/>
              </a:rPr>
              <a:t> t</a:t>
            </a:r>
            <a:r>
              <a:rPr kumimoji="1" lang="en-US" altLang="zh-CN" i="1" baseline="-25000" dirty="0">
                <a:latin typeface="Times New Roman" charset="0"/>
                <a:ea typeface="Times New Roman" charset="0"/>
                <a:cs typeface="Times New Roman" charset="0"/>
              </a:rPr>
              <a:t>3</a:t>
            </a:r>
            <a:endParaRPr kumimoji="1" lang="zh-CN" altLang="en-US" b="1" baseline="-25000" dirty="0">
              <a:latin typeface="Times New Roman" charset="0"/>
              <a:ea typeface="Times New Roman" charset="0"/>
              <a:cs typeface="Times New Roman" charset="0"/>
            </a:endParaRPr>
          </a:p>
        </p:txBody>
      </p:sp>
      <p:sp>
        <p:nvSpPr>
          <p:cNvPr id="29" name="文本框 86"/>
          <p:cNvSpPr txBox="1"/>
          <p:nvPr/>
        </p:nvSpPr>
        <p:spPr>
          <a:xfrm>
            <a:off x="3363893" y="2929888"/>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smtClean="0">
                <a:latin typeface="Times New Roman" charset="0"/>
                <a:ea typeface="Times New Roman" charset="0"/>
                <a:cs typeface="Times New Roman" charset="0"/>
              </a:rPr>
              <a:t>3, </a:t>
            </a:r>
            <a:r>
              <a:rPr kumimoji="1" lang="en-US" altLang="zh-CN" i="1" dirty="0" smtClean="0">
                <a:latin typeface="Times New Roman" charset="0"/>
                <a:ea typeface="Times New Roman" charset="0"/>
                <a:cs typeface="Times New Roman" charset="0"/>
              </a:rPr>
              <a:t>a</a:t>
            </a:r>
            <a:r>
              <a:rPr kumimoji="1" lang="en-US" altLang="zh-CN" i="1" baseline="-25000" dirty="0" smtClean="0">
                <a:latin typeface="Times New Roman" charset="0"/>
                <a:ea typeface="Times New Roman" charset="0"/>
                <a:cs typeface="Times New Roman" charset="0"/>
              </a:rPr>
              <a:t>2,</a:t>
            </a:r>
            <a:r>
              <a:rPr kumimoji="1" lang="en-US" altLang="zh-CN" i="1" dirty="0" smtClean="0">
                <a:latin typeface="Times New Roman" charset="0"/>
                <a:ea typeface="Times New Roman" charset="0"/>
                <a:cs typeface="Times New Roman" charset="0"/>
              </a:rPr>
              <a:t> t</a:t>
            </a:r>
            <a:r>
              <a:rPr kumimoji="1" lang="en-US" altLang="zh-CN" i="1" baseline="-25000" dirty="0">
                <a:latin typeface="Times New Roman" charset="0"/>
                <a:ea typeface="Times New Roman" charset="0"/>
                <a:cs typeface="Times New Roman" charset="0"/>
              </a:rPr>
              <a:t>3</a:t>
            </a:r>
            <a:endParaRPr kumimoji="1" lang="zh-CN" altLang="en-US" b="1" baseline="-25000" dirty="0">
              <a:latin typeface="Times New Roman" charset="0"/>
              <a:ea typeface="Times New Roman" charset="0"/>
              <a:cs typeface="Times New Roman" charset="0"/>
            </a:endParaRPr>
          </a:p>
        </p:txBody>
      </p:sp>
      <p:cxnSp>
        <p:nvCxnSpPr>
          <p:cNvPr id="30" name="Straight Connector 29"/>
          <p:cNvCxnSpPr/>
          <p:nvPr/>
        </p:nvCxnSpPr>
        <p:spPr>
          <a:xfrm>
            <a:off x="3334176" y="3318121"/>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86"/>
          <p:cNvSpPr txBox="1"/>
          <p:nvPr/>
        </p:nvSpPr>
        <p:spPr>
          <a:xfrm>
            <a:off x="3363893" y="3276897"/>
            <a:ext cx="914400" cy="369332"/>
          </a:xfrm>
          <a:prstGeom prst="rect">
            <a:avLst/>
          </a:prstGeom>
          <a:noFill/>
          <a:ln w="38100" cmpd="sng">
            <a:noFill/>
          </a:ln>
        </p:spPr>
        <p:txBody>
          <a:bodyPr wrap="square" rtlCol="0">
            <a:spAutoFit/>
          </a:bodyPr>
          <a:lstStyle/>
          <a:p>
            <a:r>
              <a:rPr kumimoji="1" lang="en-US" altLang="zh-CN" i="1" dirty="0" smtClean="0">
                <a:latin typeface="Times New Roman" charset="0"/>
                <a:ea typeface="Times New Roman" charset="0"/>
                <a:cs typeface="Times New Roman" charset="0"/>
              </a:rPr>
              <a:t>v</a:t>
            </a:r>
            <a:r>
              <a:rPr kumimoji="1" lang="en-US" altLang="zh-CN" i="1" baseline="-25000" dirty="0">
                <a:latin typeface="Times New Roman" charset="0"/>
                <a:ea typeface="Times New Roman" charset="0"/>
                <a:cs typeface="Times New Roman" charset="0"/>
              </a:rPr>
              <a:t>2</a:t>
            </a:r>
            <a:r>
              <a:rPr kumimoji="1" lang="en-US" altLang="zh-CN" i="1" baseline="-25000" dirty="0" smtClean="0">
                <a:latin typeface="Times New Roman" charset="0"/>
                <a:ea typeface="Times New Roman" charset="0"/>
                <a:cs typeface="Times New Roman" charset="0"/>
              </a:rPr>
              <a:t>, </a:t>
            </a:r>
            <a:r>
              <a:rPr kumimoji="1" lang="en-US" altLang="zh-CN" i="1" dirty="0" smtClean="0">
                <a:latin typeface="Times New Roman" charset="0"/>
                <a:ea typeface="Times New Roman" charset="0"/>
                <a:cs typeface="Times New Roman" charset="0"/>
              </a:rPr>
              <a:t>a</a:t>
            </a:r>
            <a:r>
              <a:rPr kumimoji="1" lang="en-US" altLang="zh-CN" i="1" baseline="-25000" dirty="0" smtClean="0">
                <a:latin typeface="Times New Roman" charset="0"/>
                <a:ea typeface="Times New Roman" charset="0"/>
                <a:cs typeface="Times New Roman" charset="0"/>
              </a:rPr>
              <a:t>2,</a:t>
            </a:r>
            <a:r>
              <a:rPr kumimoji="1" lang="en-US" altLang="zh-CN" i="1" dirty="0" smtClean="0">
                <a:latin typeface="Times New Roman" charset="0"/>
                <a:ea typeface="Times New Roman" charset="0"/>
                <a:cs typeface="Times New Roman" charset="0"/>
              </a:rPr>
              <a:t> t</a:t>
            </a:r>
            <a:r>
              <a:rPr kumimoji="1" lang="en-US" altLang="zh-CN" i="1" baseline="-25000" dirty="0" smtClean="0">
                <a:latin typeface="Times New Roman" charset="0"/>
                <a:ea typeface="Times New Roman" charset="0"/>
                <a:cs typeface="Times New Roman" charset="0"/>
              </a:rPr>
              <a:t>4</a:t>
            </a:r>
            <a:endParaRPr kumimoji="1" lang="zh-CN" altLang="en-US" b="1" baseline="-25000" dirty="0">
              <a:latin typeface="Times New Roman" charset="0"/>
              <a:ea typeface="Times New Roman" charset="0"/>
              <a:cs typeface="Times New Roman" charset="0"/>
            </a:endParaRPr>
          </a:p>
        </p:txBody>
      </p:sp>
      <p:cxnSp>
        <p:nvCxnSpPr>
          <p:cNvPr id="32" name="Straight Connector 31"/>
          <p:cNvCxnSpPr/>
          <p:nvPr/>
        </p:nvCxnSpPr>
        <p:spPr>
          <a:xfrm>
            <a:off x="3334176" y="3667493"/>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86495" y="3566237"/>
            <a:ext cx="533400" cy="369332"/>
          </a:xfrm>
          <a:prstGeom prst="rect">
            <a:avLst/>
          </a:prstGeom>
          <a:noFill/>
        </p:spPr>
        <p:txBody>
          <a:bodyPr wrap="square" rtlCol="0">
            <a:spAutoFit/>
          </a:bodyPr>
          <a:lstStyle/>
          <a:p>
            <a:r>
              <a:rPr lang="en-US" smtClean="0"/>
              <a:t>…</a:t>
            </a:r>
            <a:endParaRPr lang="en-US"/>
          </a:p>
        </p:txBody>
      </p:sp>
      <p:sp>
        <p:nvSpPr>
          <p:cNvPr id="34" name="TextBox 33"/>
          <p:cNvSpPr txBox="1"/>
          <p:nvPr/>
        </p:nvSpPr>
        <p:spPr>
          <a:xfrm>
            <a:off x="555132" y="4492305"/>
            <a:ext cx="1142613" cy="369332"/>
          </a:xfrm>
          <a:prstGeom prst="rect">
            <a:avLst/>
          </a:prstGeom>
          <a:noFill/>
        </p:spPr>
        <p:txBody>
          <a:bodyPr wrap="square" rtlCol="0">
            <a:spAutoFit/>
          </a:bodyPr>
          <a:lstStyle/>
          <a:p>
            <a:r>
              <a:rPr lang="en-US" smtClean="0"/>
              <a:t>Network</a:t>
            </a:r>
            <a:endParaRPr lang="en-US"/>
          </a:p>
        </p:txBody>
      </p:sp>
      <p:sp>
        <p:nvSpPr>
          <p:cNvPr id="35" name="TextBox 34"/>
          <p:cNvSpPr txBox="1"/>
          <p:nvPr/>
        </p:nvSpPr>
        <p:spPr>
          <a:xfrm>
            <a:off x="3099802" y="4492305"/>
            <a:ext cx="1618218" cy="369332"/>
          </a:xfrm>
          <a:prstGeom prst="rect">
            <a:avLst/>
          </a:prstGeom>
          <a:noFill/>
        </p:spPr>
        <p:txBody>
          <a:bodyPr wrap="square" rtlCol="0">
            <a:spAutoFit/>
          </a:bodyPr>
          <a:lstStyle/>
          <a:p>
            <a:r>
              <a:rPr lang="en-US" dirty="0" smtClean="0"/>
              <a:t>Action logs</a:t>
            </a:r>
            <a:endParaRPr lang="en-US" dirty="0"/>
          </a:p>
        </p:txBody>
      </p:sp>
      <p:sp>
        <p:nvSpPr>
          <p:cNvPr id="36" name="Cross 35"/>
          <p:cNvSpPr/>
          <p:nvPr/>
        </p:nvSpPr>
        <p:spPr>
          <a:xfrm>
            <a:off x="2457592" y="2599356"/>
            <a:ext cx="438008" cy="433481"/>
          </a:xfrm>
          <a:prstGeom prst="plus">
            <a:avLst>
              <a:gd name="adj" fmla="val 3900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4681538" y="2560654"/>
            <a:ext cx="685800" cy="54838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6761516" y="1859517"/>
            <a:ext cx="402938" cy="382959"/>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305517" y="1859517"/>
            <a:ext cx="487208" cy="326942"/>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389788" y="2489792"/>
            <a:ext cx="402937" cy="404459"/>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61516" y="2545809"/>
            <a:ext cx="402937" cy="348442"/>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791158" y="3926379"/>
            <a:ext cx="435616" cy="345775"/>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432402" y="3926379"/>
            <a:ext cx="403951" cy="434847"/>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33745" y="4379388"/>
            <a:ext cx="960021" cy="89072"/>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240712" y="4536177"/>
            <a:ext cx="2670714" cy="369332"/>
          </a:xfrm>
          <a:prstGeom prst="rect">
            <a:avLst/>
          </a:prstGeom>
          <a:noFill/>
        </p:spPr>
        <p:txBody>
          <a:bodyPr wrap="square" rtlCol="0">
            <a:spAutoFit/>
          </a:bodyPr>
          <a:lstStyle/>
          <a:p>
            <a:r>
              <a:rPr lang="en-US" smtClean="0"/>
              <a:t>Action diffusion </a:t>
            </a:r>
            <a:r>
              <a:rPr lang="en-US" dirty="0" smtClean="0"/>
              <a:t>graphs</a:t>
            </a:r>
            <a:endParaRPr lang="en-US" dirty="0"/>
          </a:p>
        </p:txBody>
      </p:sp>
      <p:sp>
        <p:nvSpPr>
          <p:cNvPr id="46" name="Right Arrow 45"/>
          <p:cNvSpPr/>
          <p:nvPr/>
        </p:nvSpPr>
        <p:spPr>
          <a:xfrm rot="7848689">
            <a:off x="5398470" y="4676781"/>
            <a:ext cx="685800" cy="35721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486400" y="2130105"/>
            <a:ext cx="377026" cy="369332"/>
          </a:xfrm>
          <a:prstGeom prst="rect">
            <a:avLst/>
          </a:prstGeom>
        </p:spPr>
        <p:txBody>
          <a:bodyPr wrap="none">
            <a:spAutoFit/>
          </a:bodyPr>
          <a:lstStyle/>
          <a:p>
            <a:r>
              <a:rPr kumimoji="1" lang="en-US" altLang="zh-CN" i="1">
                <a:latin typeface="Times New Roman" charset="0"/>
                <a:ea typeface="Times New Roman" charset="0"/>
                <a:cs typeface="Times New Roman" charset="0"/>
              </a:rPr>
              <a:t>a</a:t>
            </a:r>
            <a:r>
              <a:rPr kumimoji="1" lang="en-US" altLang="zh-CN" i="1" baseline="-25000">
                <a:latin typeface="Times New Roman" charset="0"/>
                <a:ea typeface="Times New Roman" charset="0"/>
                <a:cs typeface="Times New Roman" charset="0"/>
              </a:rPr>
              <a:t>1</a:t>
            </a:r>
            <a:endParaRPr lang="en-US"/>
          </a:p>
        </p:txBody>
      </p:sp>
      <p:sp>
        <p:nvSpPr>
          <p:cNvPr id="48" name="Rectangle 47"/>
          <p:cNvSpPr/>
          <p:nvPr/>
        </p:nvSpPr>
        <p:spPr>
          <a:xfrm>
            <a:off x="5486400" y="3748530"/>
            <a:ext cx="377026" cy="369332"/>
          </a:xfrm>
          <a:prstGeom prst="rect">
            <a:avLst/>
          </a:prstGeom>
        </p:spPr>
        <p:txBody>
          <a:bodyPr wrap="none">
            <a:spAutoFit/>
          </a:bodyPr>
          <a:lstStyle/>
          <a:p>
            <a:r>
              <a:rPr kumimoji="1" lang="en-US" altLang="zh-CN" i="1" dirty="0" smtClean="0">
                <a:latin typeface="Times New Roman" charset="0"/>
                <a:ea typeface="Times New Roman" charset="0"/>
                <a:cs typeface="Times New Roman" charset="0"/>
              </a:rPr>
              <a:t>a</a:t>
            </a:r>
            <a:r>
              <a:rPr kumimoji="1" lang="en-US" altLang="zh-CN" i="1" baseline="-25000" dirty="0" smtClean="0">
                <a:latin typeface="Times New Roman" charset="0"/>
                <a:ea typeface="Times New Roman" charset="0"/>
                <a:cs typeface="Times New Roman" charset="0"/>
              </a:rPr>
              <a:t>2</a:t>
            </a:r>
            <a:endParaRPr lang="en-US" dirty="0"/>
          </a:p>
        </p:txBody>
      </p:sp>
      <p:sp>
        <p:nvSpPr>
          <p:cNvPr id="49" name="椭圆 22"/>
          <p:cNvSpPr/>
          <p:nvPr/>
        </p:nvSpPr>
        <p:spPr>
          <a:xfrm>
            <a:off x="604742" y="2626993"/>
            <a:ext cx="290802" cy="30330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0" name="椭圆 22"/>
          <p:cNvSpPr/>
          <p:nvPr/>
        </p:nvSpPr>
        <p:spPr>
          <a:xfrm>
            <a:off x="1939095" y="3382748"/>
            <a:ext cx="305821" cy="318969"/>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1" name="椭圆 22"/>
          <p:cNvSpPr/>
          <p:nvPr/>
        </p:nvSpPr>
        <p:spPr>
          <a:xfrm>
            <a:off x="1028660" y="3370677"/>
            <a:ext cx="305821" cy="318969"/>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2" name="椭圆 22"/>
          <p:cNvSpPr/>
          <p:nvPr/>
        </p:nvSpPr>
        <p:spPr>
          <a:xfrm>
            <a:off x="7111686" y="1613910"/>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3" name="Rectangle 52"/>
          <p:cNvSpPr/>
          <p:nvPr/>
        </p:nvSpPr>
        <p:spPr>
          <a:xfrm>
            <a:off x="6865202" y="1261880"/>
            <a:ext cx="870751" cy="369332"/>
          </a:xfrm>
          <a:prstGeom prst="rect">
            <a:avLst/>
          </a:prstGeom>
        </p:spPr>
        <p:txBody>
          <a:bodyPr wrap="none">
            <a:spAutoFit/>
          </a:bodyPr>
          <a:lstStyle/>
          <a:p>
            <a:r>
              <a:rPr kumimoji="1" lang="en-US" altLang="zh-CN" i="1">
                <a:solidFill>
                  <a:sysClr val="windowText" lastClr="000000"/>
                </a:solidFill>
                <a:latin typeface="Times New Roman" charset="0"/>
                <a:ea typeface="Times New Roman" charset="0"/>
                <a:cs typeface="Times New Roman" charset="0"/>
              </a:rPr>
              <a:t>v</a:t>
            </a:r>
            <a:r>
              <a:rPr kumimoji="1" lang="en-US" altLang="zh-CN" i="1" baseline="-25000">
                <a:solidFill>
                  <a:sysClr val="windowText" lastClr="000000"/>
                </a:solidFill>
                <a:latin typeface="Times New Roman" charset="0"/>
                <a:ea typeface="Times New Roman" charset="0"/>
                <a:cs typeface="Times New Roman" charset="0"/>
              </a:rPr>
              <a:t>1, </a:t>
            </a:r>
            <a:r>
              <a:rPr kumimoji="1" lang="en-US" altLang="zh-CN" i="1">
                <a:solidFill>
                  <a:sysClr val="windowText" lastClr="000000"/>
                </a:solidFill>
                <a:latin typeface="Times New Roman" charset="0"/>
                <a:ea typeface="Times New Roman" charset="0"/>
                <a:cs typeface="Times New Roman" charset="0"/>
              </a:rPr>
              <a:t>a</a:t>
            </a:r>
            <a:r>
              <a:rPr kumimoji="1" lang="en-US" altLang="zh-CN" i="1" baseline="-25000">
                <a:solidFill>
                  <a:sysClr val="windowText" lastClr="000000"/>
                </a:solidFill>
                <a:latin typeface="Times New Roman" charset="0"/>
                <a:ea typeface="Times New Roman" charset="0"/>
                <a:cs typeface="Times New Roman" charset="0"/>
              </a:rPr>
              <a:t>1,</a:t>
            </a:r>
            <a:r>
              <a:rPr kumimoji="1" lang="en-US" altLang="zh-CN" i="1">
                <a:solidFill>
                  <a:sysClr val="windowText" lastClr="000000"/>
                </a:solidFill>
                <a:latin typeface="Times New Roman" charset="0"/>
                <a:ea typeface="Times New Roman" charset="0"/>
                <a:cs typeface="Times New Roman" charset="0"/>
              </a:rPr>
              <a:t> t</a:t>
            </a:r>
            <a:r>
              <a:rPr kumimoji="1" lang="en-US" altLang="zh-CN" i="1" baseline="-25000">
                <a:solidFill>
                  <a:sysClr val="windowText" lastClr="000000"/>
                </a:solidFill>
                <a:latin typeface="Times New Roman" charset="0"/>
                <a:ea typeface="Times New Roman" charset="0"/>
                <a:cs typeface="Times New Roman" charset="0"/>
              </a:rPr>
              <a:t>1</a:t>
            </a:r>
            <a:endParaRPr kumimoji="1" lang="zh-CN" altLang="en-US" b="1" baseline="-25000" dirty="0">
              <a:solidFill>
                <a:sysClr val="windowText" lastClr="000000"/>
              </a:solidFill>
              <a:latin typeface="Times New Roman" charset="0"/>
              <a:ea typeface="Times New Roman" charset="0"/>
              <a:cs typeface="Times New Roman" charset="0"/>
            </a:endParaRPr>
          </a:p>
        </p:txBody>
      </p:sp>
      <p:sp>
        <p:nvSpPr>
          <p:cNvPr id="54" name="椭圆 22"/>
          <p:cNvSpPr/>
          <p:nvPr/>
        </p:nvSpPr>
        <p:spPr>
          <a:xfrm>
            <a:off x="6539317" y="2212548"/>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5" name="Rectangle 54"/>
          <p:cNvSpPr/>
          <p:nvPr/>
        </p:nvSpPr>
        <p:spPr>
          <a:xfrm>
            <a:off x="5977800" y="1755966"/>
            <a:ext cx="870751" cy="369332"/>
          </a:xfrm>
          <a:prstGeom prst="rect">
            <a:avLst/>
          </a:prstGeom>
        </p:spPr>
        <p:txBody>
          <a:bodyPr wrap="none">
            <a:spAutoFit/>
          </a:bodyPr>
          <a:lstStyle/>
          <a:p>
            <a:r>
              <a:rPr kumimoji="1" lang="en-US" altLang="zh-CN" i="1">
                <a:latin typeface="Times New Roman" charset="0"/>
                <a:ea typeface="Times New Roman" charset="0"/>
                <a:cs typeface="Times New Roman" charset="0"/>
              </a:rPr>
              <a:t>v</a:t>
            </a:r>
            <a:r>
              <a:rPr kumimoji="1" lang="en-US" altLang="zh-CN" i="1" baseline="-25000">
                <a:latin typeface="Times New Roman" charset="0"/>
                <a:ea typeface="Times New Roman" charset="0"/>
                <a:cs typeface="Times New Roman" charset="0"/>
              </a:rPr>
              <a:t>0, </a:t>
            </a:r>
            <a:r>
              <a:rPr kumimoji="1" lang="en-US" altLang="zh-CN" i="1">
                <a:latin typeface="Times New Roman" charset="0"/>
                <a:ea typeface="Times New Roman" charset="0"/>
                <a:cs typeface="Times New Roman" charset="0"/>
              </a:rPr>
              <a:t>a</a:t>
            </a:r>
            <a:r>
              <a:rPr kumimoji="1" lang="en-US" altLang="zh-CN" i="1" baseline="-25000">
                <a:latin typeface="Times New Roman" charset="0"/>
                <a:ea typeface="Times New Roman" charset="0"/>
                <a:cs typeface="Times New Roman" charset="0"/>
              </a:rPr>
              <a:t>1,</a:t>
            </a:r>
            <a:r>
              <a:rPr kumimoji="1" lang="en-US" altLang="zh-CN" i="1">
                <a:latin typeface="Times New Roman" charset="0"/>
                <a:ea typeface="Times New Roman" charset="0"/>
                <a:cs typeface="Times New Roman" charset="0"/>
              </a:rPr>
              <a:t> t</a:t>
            </a:r>
            <a:r>
              <a:rPr kumimoji="1" lang="en-US" altLang="zh-CN" i="1" baseline="-25000">
                <a:latin typeface="Times New Roman" charset="0"/>
                <a:ea typeface="Times New Roman" charset="0"/>
                <a:cs typeface="Times New Roman" charset="0"/>
              </a:rPr>
              <a:t>2</a:t>
            </a:r>
            <a:endParaRPr kumimoji="1" lang="zh-CN" altLang="en-US" b="1" baseline="-25000" dirty="0">
              <a:latin typeface="Times New Roman" charset="0"/>
              <a:ea typeface="Times New Roman" charset="0"/>
              <a:cs typeface="Times New Roman" charset="0"/>
            </a:endParaRPr>
          </a:p>
        </p:txBody>
      </p:sp>
      <p:sp>
        <p:nvSpPr>
          <p:cNvPr id="56" name="椭圆 22"/>
          <p:cNvSpPr/>
          <p:nvPr/>
        </p:nvSpPr>
        <p:spPr>
          <a:xfrm>
            <a:off x="7737571" y="2162411"/>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57" name="Rectangle 56"/>
          <p:cNvSpPr/>
          <p:nvPr/>
        </p:nvSpPr>
        <p:spPr>
          <a:xfrm>
            <a:off x="7748653" y="1769371"/>
            <a:ext cx="870751" cy="369332"/>
          </a:xfrm>
          <a:prstGeom prst="rect">
            <a:avLst/>
          </a:prstGeom>
        </p:spPr>
        <p:txBody>
          <a:bodyPr wrap="none">
            <a:spAutoFit/>
          </a:bodyPr>
          <a:lstStyle/>
          <a:p>
            <a:r>
              <a:rPr kumimoji="1" lang="en-US" altLang="zh-CN" i="1" dirty="0">
                <a:latin typeface="Times New Roman" charset="0"/>
                <a:ea typeface="Times New Roman" charset="0"/>
                <a:cs typeface="Times New Roman" charset="0"/>
              </a:rPr>
              <a:t>v</a:t>
            </a:r>
            <a:r>
              <a:rPr kumimoji="1" lang="en-US" altLang="zh-CN" i="1" baseline="-25000" dirty="0">
                <a:latin typeface="Times New Roman" charset="0"/>
                <a:ea typeface="Times New Roman" charset="0"/>
                <a:cs typeface="Times New Roman" charset="0"/>
              </a:rPr>
              <a:t>3, </a:t>
            </a:r>
            <a:r>
              <a:rPr kumimoji="1" lang="en-US" altLang="zh-CN" i="1" dirty="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1,</a:t>
            </a:r>
            <a:r>
              <a:rPr kumimoji="1" lang="en-US" altLang="zh-CN" i="1" dirty="0">
                <a:latin typeface="Times New Roman" charset="0"/>
                <a:ea typeface="Times New Roman" charset="0"/>
                <a:cs typeface="Times New Roman" charset="0"/>
              </a:rPr>
              <a:t> t</a:t>
            </a:r>
            <a:r>
              <a:rPr kumimoji="1" lang="en-US" altLang="zh-CN" i="1" baseline="-25000" dirty="0">
                <a:latin typeface="Times New Roman" charset="0"/>
                <a:ea typeface="Times New Roman" charset="0"/>
                <a:cs typeface="Times New Roman" charset="0"/>
              </a:rPr>
              <a:t>2</a:t>
            </a:r>
            <a:endParaRPr kumimoji="1" lang="zh-CN" altLang="en-US" b="1" baseline="-25000" dirty="0">
              <a:latin typeface="Times New Roman" charset="0"/>
              <a:ea typeface="Times New Roman" charset="0"/>
              <a:cs typeface="Times New Roman" charset="0"/>
            </a:endParaRPr>
          </a:p>
        </p:txBody>
      </p:sp>
      <p:sp>
        <p:nvSpPr>
          <p:cNvPr id="58" name="Rectangle 57"/>
          <p:cNvSpPr/>
          <p:nvPr/>
        </p:nvSpPr>
        <p:spPr>
          <a:xfrm>
            <a:off x="6853371" y="2345222"/>
            <a:ext cx="870751" cy="369332"/>
          </a:xfrm>
          <a:prstGeom prst="rect">
            <a:avLst/>
          </a:prstGeom>
        </p:spPr>
        <p:txBody>
          <a:bodyPr wrap="none">
            <a:spAutoFit/>
          </a:bodyPr>
          <a:lstStyle/>
          <a:p>
            <a:r>
              <a:rPr kumimoji="1" lang="en-US" altLang="zh-CN" i="1">
                <a:latin typeface="Times New Roman" charset="0"/>
                <a:ea typeface="Times New Roman" charset="0"/>
                <a:cs typeface="Times New Roman" charset="0"/>
              </a:rPr>
              <a:t>v</a:t>
            </a:r>
            <a:r>
              <a:rPr kumimoji="1" lang="en-US" altLang="zh-CN" i="1" baseline="-25000">
                <a:latin typeface="Times New Roman" charset="0"/>
                <a:ea typeface="Times New Roman" charset="0"/>
                <a:cs typeface="Times New Roman" charset="0"/>
              </a:rPr>
              <a:t>2, </a:t>
            </a:r>
            <a:r>
              <a:rPr kumimoji="1" lang="en-US" altLang="zh-CN" i="1">
                <a:latin typeface="Times New Roman" charset="0"/>
                <a:ea typeface="Times New Roman" charset="0"/>
                <a:cs typeface="Times New Roman" charset="0"/>
              </a:rPr>
              <a:t>a</a:t>
            </a:r>
            <a:r>
              <a:rPr kumimoji="1" lang="en-US" altLang="zh-CN" i="1" baseline="-25000">
                <a:latin typeface="Times New Roman" charset="0"/>
                <a:ea typeface="Times New Roman" charset="0"/>
                <a:cs typeface="Times New Roman" charset="0"/>
              </a:rPr>
              <a:t>1,</a:t>
            </a:r>
            <a:r>
              <a:rPr kumimoji="1" lang="en-US" altLang="zh-CN" i="1">
                <a:latin typeface="Times New Roman" charset="0"/>
                <a:ea typeface="Times New Roman" charset="0"/>
                <a:cs typeface="Times New Roman" charset="0"/>
              </a:rPr>
              <a:t> t</a:t>
            </a:r>
            <a:r>
              <a:rPr kumimoji="1" lang="en-US" altLang="zh-CN" i="1" baseline="-25000">
                <a:latin typeface="Times New Roman" charset="0"/>
                <a:ea typeface="Times New Roman" charset="0"/>
                <a:cs typeface="Times New Roman" charset="0"/>
              </a:rPr>
              <a:t>3</a:t>
            </a:r>
            <a:endParaRPr kumimoji="1" lang="zh-CN" altLang="en-US" b="1" baseline="-25000" dirty="0">
              <a:latin typeface="Times New Roman" charset="0"/>
              <a:ea typeface="Times New Roman" charset="0"/>
              <a:cs typeface="Times New Roman" charset="0"/>
            </a:endParaRPr>
          </a:p>
        </p:txBody>
      </p:sp>
      <p:sp>
        <p:nvSpPr>
          <p:cNvPr id="59" name="椭圆 22"/>
          <p:cNvSpPr/>
          <p:nvPr/>
        </p:nvSpPr>
        <p:spPr>
          <a:xfrm>
            <a:off x="7149687" y="2785626"/>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60" name="Rectangle 59"/>
          <p:cNvSpPr/>
          <p:nvPr/>
        </p:nvSpPr>
        <p:spPr>
          <a:xfrm>
            <a:off x="6830119" y="3310788"/>
            <a:ext cx="870751" cy="369332"/>
          </a:xfrm>
          <a:prstGeom prst="rect">
            <a:avLst/>
          </a:prstGeom>
        </p:spPr>
        <p:txBody>
          <a:bodyPr wrap="none">
            <a:spAutoFit/>
          </a:bodyPr>
          <a:lstStyle/>
          <a:p>
            <a:r>
              <a:rPr kumimoji="1" lang="en-US" altLang="zh-CN" i="1">
                <a:latin typeface="Times New Roman" charset="0"/>
                <a:ea typeface="Times New Roman" charset="0"/>
                <a:cs typeface="Times New Roman" charset="0"/>
              </a:rPr>
              <a:t>v</a:t>
            </a:r>
            <a:r>
              <a:rPr kumimoji="1" lang="en-US" altLang="zh-CN" i="1" baseline="-25000">
                <a:latin typeface="Times New Roman" charset="0"/>
                <a:ea typeface="Times New Roman" charset="0"/>
                <a:cs typeface="Times New Roman" charset="0"/>
              </a:rPr>
              <a:t>3, </a:t>
            </a:r>
            <a:r>
              <a:rPr kumimoji="1" lang="en-US" altLang="zh-CN" i="1">
                <a:latin typeface="Times New Roman" charset="0"/>
                <a:ea typeface="Times New Roman" charset="0"/>
                <a:cs typeface="Times New Roman" charset="0"/>
              </a:rPr>
              <a:t>a</a:t>
            </a:r>
            <a:r>
              <a:rPr kumimoji="1" lang="en-US" altLang="zh-CN" i="1" baseline="-25000">
                <a:latin typeface="Times New Roman" charset="0"/>
                <a:ea typeface="Times New Roman" charset="0"/>
                <a:cs typeface="Times New Roman" charset="0"/>
              </a:rPr>
              <a:t>2,</a:t>
            </a:r>
            <a:r>
              <a:rPr kumimoji="1" lang="en-US" altLang="zh-CN" i="1">
                <a:latin typeface="Times New Roman" charset="0"/>
                <a:ea typeface="Times New Roman" charset="0"/>
                <a:cs typeface="Times New Roman" charset="0"/>
              </a:rPr>
              <a:t> t</a:t>
            </a:r>
            <a:r>
              <a:rPr kumimoji="1" lang="en-US" altLang="zh-CN" i="1" baseline="-25000">
                <a:latin typeface="Times New Roman" charset="0"/>
                <a:ea typeface="Times New Roman" charset="0"/>
                <a:cs typeface="Times New Roman" charset="0"/>
              </a:rPr>
              <a:t>3</a:t>
            </a:r>
            <a:endParaRPr kumimoji="1" lang="zh-CN" altLang="en-US" b="1" baseline="-25000" dirty="0">
              <a:latin typeface="Times New Roman" charset="0"/>
              <a:ea typeface="Times New Roman" charset="0"/>
              <a:cs typeface="Times New Roman" charset="0"/>
            </a:endParaRPr>
          </a:p>
        </p:txBody>
      </p:sp>
      <p:sp>
        <p:nvSpPr>
          <p:cNvPr id="61" name="椭圆 22"/>
          <p:cNvSpPr/>
          <p:nvPr/>
        </p:nvSpPr>
        <p:spPr>
          <a:xfrm>
            <a:off x="7184187" y="3667493"/>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62" name="Rectangle 61"/>
          <p:cNvSpPr/>
          <p:nvPr/>
        </p:nvSpPr>
        <p:spPr>
          <a:xfrm>
            <a:off x="6141202" y="3771843"/>
            <a:ext cx="870751" cy="369332"/>
          </a:xfrm>
          <a:prstGeom prst="rect">
            <a:avLst/>
          </a:prstGeom>
        </p:spPr>
        <p:txBody>
          <a:bodyPr wrap="none">
            <a:spAutoFit/>
          </a:bodyPr>
          <a:lstStyle/>
          <a:p>
            <a:r>
              <a:rPr kumimoji="1" lang="en-US" altLang="zh-CN" i="1">
                <a:latin typeface="Times New Roman" charset="0"/>
                <a:ea typeface="Times New Roman" charset="0"/>
                <a:cs typeface="Times New Roman" charset="0"/>
              </a:rPr>
              <a:t>v</a:t>
            </a:r>
            <a:r>
              <a:rPr kumimoji="1" lang="en-US" altLang="zh-CN" i="1" baseline="-25000">
                <a:latin typeface="Times New Roman" charset="0"/>
                <a:ea typeface="Times New Roman" charset="0"/>
                <a:cs typeface="Times New Roman" charset="0"/>
              </a:rPr>
              <a:t>2, </a:t>
            </a:r>
            <a:r>
              <a:rPr kumimoji="1" lang="en-US" altLang="zh-CN" i="1">
                <a:latin typeface="Times New Roman" charset="0"/>
                <a:ea typeface="Times New Roman" charset="0"/>
                <a:cs typeface="Times New Roman" charset="0"/>
              </a:rPr>
              <a:t>a</a:t>
            </a:r>
            <a:r>
              <a:rPr kumimoji="1" lang="en-US" altLang="zh-CN" i="1" baseline="-25000">
                <a:latin typeface="Times New Roman" charset="0"/>
                <a:ea typeface="Times New Roman" charset="0"/>
                <a:cs typeface="Times New Roman" charset="0"/>
              </a:rPr>
              <a:t>2,</a:t>
            </a:r>
            <a:r>
              <a:rPr kumimoji="1" lang="en-US" altLang="zh-CN" i="1">
                <a:latin typeface="Times New Roman" charset="0"/>
                <a:ea typeface="Times New Roman" charset="0"/>
                <a:cs typeface="Times New Roman" charset="0"/>
              </a:rPr>
              <a:t> t</a:t>
            </a:r>
            <a:r>
              <a:rPr kumimoji="1" lang="en-US" altLang="zh-CN" i="1" baseline="-25000">
                <a:latin typeface="Times New Roman" charset="0"/>
                <a:ea typeface="Times New Roman" charset="0"/>
                <a:cs typeface="Times New Roman" charset="0"/>
              </a:rPr>
              <a:t>4</a:t>
            </a:r>
            <a:endParaRPr kumimoji="1" lang="zh-CN" altLang="en-US" b="1" baseline="-25000" dirty="0">
              <a:latin typeface="Times New Roman" charset="0"/>
              <a:ea typeface="Times New Roman" charset="0"/>
              <a:cs typeface="Times New Roman" charset="0"/>
            </a:endParaRPr>
          </a:p>
        </p:txBody>
      </p:sp>
      <p:sp>
        <p:nvSpPr>
          <p:cNvPr id="63" name="椭圆 22"/>
          <p:cNvSpPr/>
          <p:nvPr/>
        </p:nvSpPr>
        <p:spPr>
          <a:xfrm>
            <a:off x="6542943" y="4227736"/>
            <a:ext cx="290802" cy="30330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64" name="Rectangle 63"/>
          <p:cNvSpPr/>
          <p:nvPr/>
        </p:nvSpPr>
        <p:spPr>
          <a:xfrm>
            <a:off x="8084568" y="4192099"/>
            <a:ext cx="870751" cy="369332"/>
          </a:xfrm>
          <a:prstGeom prst="rect">
            <a:avLst/>
          </a:prstGeom>
        </p:spPr>
        <p:txBody>
          <a:bodyPr wrap="none">
            <a:spAutoFit/>
          </a:bodyPr>
          <a:lstStyle/>
          <a:p>
            <a:r>
              <a:rPr kumimoji="1" lang="en-US" altLang="zh-CN" i="1" dirty="0">
                <a:latin typeface="Times New Roman" charset="0"/>
                <a:ea typeface="Times New Roman" charset="0"/>
                <a:cs typeface="Times New Roman" charset="0"/>
              </a:rPr>
              <a:t>v</a:t>
            </a:r>
            <a:r>
              <a:rPr kumimoji="1" lang="en-US" altLang="zh-CN" i="1" baseline="-25000" dirty="0">
                <a:latin typeface="Times New Roman" charset="0"/>
                <a:ea typeface="Times New Roman" charset="0"/>
                <a:cs typeface="Times New Roman" charset="0"/>
              </a:rPr>
              <a:t>5, </a:t>
            </a:r>
            <a:r>
              <a:rPr kumimoji="1" lang="en-US" altLang="zh-CN" i="1" dirty="0">
                <a:latin typeface="Times New Roman" charset="0"/>
                <a:ea typeface="Times New Roman" charset="0"/>
                <a:cs typeface="Times New Roman" charset="0"/>
              </a:rPr>
              <a:t>a</a:t>
            </a:r>
            <a:r>
              <a:rPr kumimoji="1" lang="en-US" altLang="zh-CN" i="1" baseline="-25000" dirty="0">
                <a:latin typeface="Times New Roman" charset="0"/>
                <a:ea typeface="Times New Roman" charset="0"/>
                <a:cs typeface="Times New Roman" charset="0"/>
              </a:rPr>
              <a:t>2,</a:t>
            </a:r>
            <a:r>
              <a:rPr kumimoji="1" lang="en-US" altLang="zh-CN" i="1" dirty="0">
                <a:latin typeface="Times New Roman" charset="0"/>
                <a:ea typeface="Times New Roman" charset="0"/>
                <a:cs typeface="Times New Roman" charset="0"/>
              </a:rPr>
              <a:t> t</a:t>
            </a:r>
            <a:r>
              <a:rPr kumimoji="1" lang="en-US" altLang="zh-CN" i="1" baseline="-25000" dirty="0">
                <a:latin typeface="Times New Roman" charset="0"/>
                <a:ea typeface="Times New Roman" charset="0"/>
                <a:cs typeface="Times New Roman" charset="0"/>
              </a:rPr>
              <a:t>5</a:t>
            </a:r>
            <a:endParaRPr kumimoji="1" lang="zh-CN" altLang="en-US" b="1" baseline="-25000" dirty="0">
              <a:latin typeface="Times New Roman" charset="0"/>
              <a:ea typeface="Times New Roman" charset="0"/>
              <a:cs typeface="Times New Roman" charset="0"/>
            </a:endParaRPr>
          </a:p>
        </p:txBody>
      </p:sp>
      <p:sp>
        <p:nvSpPr>
          <p:cNvPr id="65" name="椭圆 22"/>
          <p:cNvSpPr/>
          <p:nvPr/>
        </p:nvSpPr>
        <p:spPr>
          <a:xfrm>
            <a:off x="7793766" y="4316808"/>
            <a:ext cx="290802" cy="30330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i="1">
              <a:latin typeface="Times New Roman" charset="0"/>
              <a:ea typeface="Times New Roman" charset="0"/>
              <a:cs typeface="Times New Roman" charset="0"/>
            </a:endParaRPr>
          </a:p>
        </p:txBody>
      </p:sp>
      <p:sp>
        <p:nvSpPr>
          <p:cNvPr id="66" name="TextBox 65"/>
          <p:cNvSpPr txBox="1"/>
          <p:nvPr/>
        </p:nvSpPr>
        <p:spPr>
          <a:xfrm>
            <a:off x="7882972" y="2499437"/>
            <a:ext cx="1028454" cy="738664"/>
          </a:xfrm>
          <a:prstGeom prst="rect">
            <a:avLst/>
          </a:prstGeom>
          <a:noFill/>
        </p:spPr>
        <p:txBody>
          <a:bodyPr wrap="square" rtlCol="0">
            <a:spAutoFit/>
          </a:bodyPr>
          <a:lstStyle/>
          <a:p>
            <a:r>
              <a:rPr lang="en-US" sz="1400" dirty="0" smtClean="0">
                <a:solidFill>
                  <a:srgbClr val="FF0000"/>
                </a:solidFill>
              </a:rPr>
              <a:t>Active target action</a:t>
            </a:r>
            <a:endParaRPr lang="en-US" sz="1400" dirty="0">
              <a:solidFill>
                <a:srgbClr val="FF0000"/>
              </a:solidFill>
            </a:endParaRPr>
          </a:p>
        </p:txBody>
      </p:sp>
      <p:cxnSp>
        <p:nvCxnSpPr>
          <p:cNvPr id="67" name="Straight Arrow Connector 66"/>
          <p:cNvCxnSpPr>
            <a:endCxn id="60" idx="1"/>
          </p:cNvCxnSpPr>
          <p:nvPr/>
        </p:nvCxnSpPr>
        <p:spPr>
          <a:xfrm flipV="1">
            <a:off x="7440489" y="2868769"/>
            <a:ext cx="442483" cy="6850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906498" y="3472611"/>
            <a:ext cx="1004928" cy="738664"/>
          </a:xfrm>
          <a:prstGeom prst="rect">
            <a:avLst/>
          </a:prstGeom>
          <a:noFill/>
        </p:spPr>
        <p:txBody>
          <a:bodyPr wrap="square" rtlCol="0">
            <a:spAutoFit/>
          </a:bodyPr>
          <a:lstStyle/>
          <a:p>
            <a:r>
              <a:rPr lang="en-US" sz="1400" dirty="0" smtClean="0">
                <a:solidFill>
                  <a:srgbClr val="FF0000"/>
                </a:solidFill>
              </a:rPr>
              <a:t>Inactive target action</a:t>
            </a:r>
            <a:endParaRPr lang="en-US" sz="1400" dirty="0">
              <a:solidFill>
                <a:srgbClr val="FF0000"/>
              </a:solidFill>
            </a:endParaRPr>
          </a:p>
        </p:txBody>
      </p:sp>
      <p:cxnSp>
        <p:nvCxnSpPr>
          <p:cNvPr id="69" name="Straight Arrow Connector 68"/>
          <p:cNvCxnSpPr/>
          <p:nvPr/>
        </p:nvCxnSpPr>
        <p:spPr>
          <a:xfrm flipV="1">
            <a:off x="8028373" y="4211275"/>
            <a:ext cx="380589" cy="6088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70453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143000"/>
            <a:ext cx="8436219" cy="4929188"/>
          </a:xfrm>
        </p:spPr>
        <p:txBody>
          <a:bodyPr/>
          <a:lstStyle/>
          <a:p>
            <a:r>
              <a:rPr lang="en-US" sz="2800" dirty="0" smtClean="0"/>
              <a:t>StructInf-S1</a:t>
            </a:r>
          </a:p>
          <a:p>
            <a:endParaRPr lang="en-US" sz="2800" dirty="0"/>
          </a:p>
          <a:p>
            <a:r>
              <a:rPr lang="en-US" sz="2800" dirty="0" smtClean="0"/>
              <a:t>StructInf-S2</a:t>
            </a:r>
          </a:p>
          <a:p>
            <a:pPr lvl="1"/>
            <a:r>
              <a:rPr lang="en-US" sz="2400" dirty="0" smtClean="0"/>
              <a:t>Complete </a:t>
            </a:r>
            <a:r>
              <a:rPr lang="en-US" sz="2400" dirty="0" err="1" smtClean="0"/>
              <a:t>subgraph</a:t>
            </a:r>
            <a:endParaRPr lang="en-US" sz="2400" dirty="0" smtClean="0"/>
          </a:p>
          <a:p>
            <a:pPr lvl="1"/>
            <a:r>
              <a:rPr lang="en-US" sz="2400" dirty="0" smtClean="0"/>
              <a:t>Incomplete </a:t>
            </a:r>
            <a:r>
              <a:rPr lang="en-US" sz="2400" dirty="0" err="1" smtClean="0"/>
              <a:t>subgraph</a:t>
            </a:r>
            <a:r>
              <a:rPr lang="en-US" sz="2400" dirty="0" smtClean="0"/>
              <a:t> </a:t>
            </a:r>
          </a:p>
          <a:p>
            <a:r>
              <a:rPr lang="en-US" sz="2800" dirty="0" smtClean="0"/>
              <a:t>StructInf-S3</a:t>
            </a:r>
          </a:p>
          <a:p>
            <a:pPr lvl="1"/>
            <a:r>
              <a:rPr lang="en-US" sz="2400" dirty="0" smtClean="0"/>
              <a:t>Complete </a:t>
            </a:r>
            <a:r>
              <a:rPr lang="en-US" sz="2400" dirty="0" err="1" smtClean="0"/>
              <a:t>subgraph</a:t>
            </a:r>
            <a:endParaRPr lang="en-US" sz="2400" dirty="0" smtClean="0"/>
          </a:p>
          <a:p>
            <a:pPr lvl="1"/>
            <a:r>
              <a:rPr lang="en-US" sz="2400" dirty="0" smtClean="0"/>
              <a:t>Incomplete </a:t>
            </a:r>
            <a:r>
              <a:rPr lang="en-US" sz="2400" dirty="0" err="1" smtClean="0"/>
              <a:t>subgraph</a:t>
            </a:r>
            <a:r>
              <a:rPr lang="en-US" sz="2400" dirty="0" smtClean="0"/>
              <a:t> </a:t>
            </a:r>
          </a:p>
          <a:p>
            <a:endParaRPr lang="en-US" sz="2800" dirty="0"/>
          </a:p>
        </p:txBody>
      </p:sp>
      <p:sp>
        <p:nvSpPr>
          <p:cNvPr id="2" name="Title 1"/>
          <p:cNvSpPr>
            <a:spLocks noGrp="1"/>
          </p:cNvSpPr>
          <p:nvPr>
            <p:ph type="title"/>
          </p:nvPr>
        </p:nvSpPr>
        <p:spPr/>
        <p:txBody>
          <a:bodyPr/>
          <a:lstStyle/>
          <a:p>
            <a:r>
              <a:rPr lang="en-US" altLang="zh-CN" sz="3600" dirty="0" smtClean="0">
                <a:latin typeface="Arial" charset="0"/>
                <a:ea typeface="Arial" charset="0"/>
                <a:cs typeface="Arial" charset="0"/>
              </a:rPr>
              <a:t>Fast Sampling</a:t>
            </a:r>
            <a:endParaRPr lang="en-US" sz="3600" dirty="0">
              <a:latin typeface="Arial" charset="0"/>
              <a:ea typeface="Arial" charset="0"/>
              <a:cs typeface="Arial" charset="0"/>
            </a:endParaRPr>
          </a:p>
        </p:txBody>
      </p:sp>
      <p:pic>
        <p:nvPicPr>
          <p:cNvPr id="4" name="Picture 3"/>
          <p:cNvPicPr>
            <a:picLocks noChangeAspect="1"/>
          </p:cNvPicPr>
          <p:nvPr/>
        </p:nvPicPr>
        <p:blipFill>
          <a:blip r:embed="rId3"/>
          <a:stretch>
            <a:fillRect/>
          </a:stretch>
        </p:blipFill>
        <p:spPr>
          <a:xfrm>
            <a:off x="838200" y="1651398"/>
            <a:ext cx="1981200" cy="505661"/>
          </a:xfrm>
          <a:prstGeom prst="rect">
            <a:avLst/>
          </a:prstGeom>
        </p:spPr>
      </p:pic>
      <p:pic>
        <p:nvPicPr>
          <p:cNvPr id="5" name="Picture 4"/>
          <p:cNvPicPr>
            <a:picLocks noChangeAspect="1"/>
          </p:cNvPicPr>
          <p:nvPr/>
        </p:nvPicPr>
        <p:blipFill>
          <a:blip r:embed="rId4"/>
          <a:stretch>
            <a:fillRect/>
          </a:stretch>
        </p:blipFill>
        <p:spPr>
          <a:xfrm>
            <a:off x="4026935" y="3084601"/>
            <a:ext cx="5117065" cy="1052392"/>
          </a:xfrm>
          <a:prstGeom prst="rect">
            <a:avLst/>
          </a:prstGeom>
        </p:spPr>
      </p:pic>
      <p:pic>
        <p:nvPicPr>
          <p:cNvPr id="6" name="Picture 5"/>
          <p:cNvPicPr>
            <a:picLocks noChangeAspect="1"/>
          </p:cNvPicPr>
          <p:nvPr/>
        </p:nvPicPr>
        <p:blipFill>
          <a:blip r:embed="rId5"/>
          <a:stretch>
            <a:fillRect/>
          </a:stretch>
        </p:blipFill>
        <p:spPr>
          <a:xfrm>
            <a:off x="924558" y="5181078"/>
            <a:ext cx="5148236" cy="115069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0716" y="4022768"/>
            <a:ext cx="1351480" cy="8379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016" y="5291082"/>
            <a:ext cx="1630880" cy="935038"/>
          </a:xfrm>
          <a:prstGeom prst="rect">
            <a:avLst/>
          </a:prstGeom>
        </p:spPr>
      </p:pic>
      <p:pic>
        <p:nvPicPr>
          <p:cNvPr id="9" name="Picture 8"/>
          <p:cNvPicPr>
            <a:picLocks noChangeAspect="1"/>
          </p:cNvPicPr>
          <p:nvPr/>
        </p:nvPicPr>
        <p:blipFill>
          <a:blip r:embed="rId8"/>
          <a:stretch>
            <a:fillRect/>
          </a:stretch>
        </p:blipFill>
        <p:spPr>
          <a:xfrm>
            <a:off x="3951409" y="2625725"/>
            <a:ext cx="1320800" cy="520700"/>
          </a:xfrm>
          <a:prstGeom prst="rect">
            <a:avLst/>
          </a:prstGeom>
        </p:spPr>
      </p:pic>
      <p:pic>
        <p:nvPicPr>
          <p:cNvPr id="12" name="Picture 11"/>
          <p:cNvPicPr>
            <a:picLocks noChangeAspect="1"/>
          </p:cNvPicPr>
          <p:nvPr/>
        </p:nvPicPr>
        <p:blipFill>
          <a:blip r:embed="rId9"/>
          <a:stretch>
            <a:fillRect/>
          </a:stretch>
        </p:blipFill>
        <p:spPr>
          <a:xfrm>
            <a:off x="4026935" y="4027914"/>
            <a:ext cx="2069065" cy="413813"/>
          </a:xfrm>
          <a:prstGeom prst="rect">
            <a:avLst/>
          </a:prstGeom>
        </p:spPr>
      </p:pic>
      <p:sp>
        <p:nvSpPr>
          <p:cNvPr id="14" name="TextBox 13"/>
          <p:cNvSpPr txBox="1"/>
          <p:nvPr/>
        </p:nvSpPr>
        <p:spPr>
          <a:xfrm>
            <a:off x="6631881" y="4772640"/>
            <a:ext cx="2198038" cy="369332"/>
          </a:xfrm>
          <a:prstGeom prst="rect">
            <a:avLst/>
          </a:prstGeom>
          <a:noFill/>
        </p:spPr>
        <p:txBody>
          <a:bodyPr wrap="none" rtlCol="0">
            <a:spAutoFit/>
          </a:bodyPr>
          <a:lstStyle/>
          <a:p>
            <a:r>
              <a:rPr lang="en-US" dirty="0" smtClean="0"/>
              <a:t>Complete </a:t>
            </a:r>
            <a:r>
              <a:rPr lang="en-US" dirty="0" err="1" smtClean="0"/>
              <a:t>subgraph</a:t>
            </a:r>
            <a:endParaRPr lang="en-US" dirty="0"/>
          </a:p>
        </p:txBody>
      </p:sp>
      <p:sp>
        <p:nvSpPr>
          <p:cNvPr id="15" name="TextBox 14"/>
          <p:cNvSpPr txBox="1"/>
          <p:nvPr/>
        </p:nvSpPr>
        <p:spPr>
          <a:xfrm>
            <a:off x="6631881" y="6080761"/>
            <a:ext cx="2339102" cy="369332"/>
          </a:xfrm>
          <a:prstGeom prst="rect">
            <a:avLst/>
          </a:prstGeom>
          <a:noFill/>
        </p:spPr>
        <p:txBody>
          <a:bodyPr wrap="none" rtlCol="0">
            <a:spAutoFit/>
          </a:bodyPr>
          <a:lstStyle/>
          <a:p>
            <a:r>
              <a:rPr lang="en-US" dirty="0" smtClean="0"/>
              <a:t>Incomplete </a:t>
            </a:r>
            <a:r>
              <a:rPr lang="en-US" dirty="0" err="1" smtClean="0"/>
              <a:t>subgraph</a:t>
            </a:r>
            <a:endParaRPr lang="en-US" dirty="0"/>
          </a:p>
        </p:txBody>
      </p:sp>
    </p:spTree>
    <p:extLst>
      <p:ext uri="{BB962C8B-B14F-4D97-AF65-F5344CB8AC3E}">
        <p14:creationId xmlns:p14="http://schemas.microsoft.com/office/powerpoint/2010/main" val="19402783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861" y="1066800"/>
            <a:ext cx="8436219" cy="5257800"/>
          </a:xfrm>
        </p:spPr>
        <p:txBody>
          <a:bodyPr/>
          <a:lstStyle/>
          <a:p>
            <a:r>
              <a:rPr lang="en-US" dirty="0" smtClean="0"/>
              <a:t>Variance:</a:t>
            </a:r>
          </a:p>
          <a:p>
            <a:endParaRPr lang="en-US" dirty="0"/>
          </a:p>
          <a:p>
            <a:endParaRPr lang="en-US" dirty="0" smtClean="0"/>
          </a:p>
          <a:p>
            <a:endParaRPr lang="en-US" dirty="0" smtClean="0"/>
          </a:p>
          <a:p>
            <a:r>
              <a:rPr lang="en-US" dirty="0" smtClean="0"/>
              <a:t>The higher the sampling probability        ,    the </a:t>
            </a:r>
            <a:r>
              <a:rPr lang="en-US" dirty="0"/>
              <a:t>smaller the variance will be, while the sampling </a:t>
            </a:r>
            <a:r>
              <a:rPr lang="en-US" dirty="0" smtClean="0"/>
              <a:t>speed will </a:t>
            </a:r>
            <a:r>
              <a:rPr lang="en-US" dirty="0"/>
              <a:t>be slower</a:t>
            </a:r>
            <a:r>
              <a:rPr lang="en-US" dirty="0" smtClean="0"/>
              <a:t>.</a:t>
            </a:r>
          </a:p>
          <a:p>
            <a:endParaRPr lang="en-US" dirty="0" smtClean="0"/>
          </a:p>
          <a:p>
            <a:r>
              <a:rPr lang="en-US" dirty="0" smtClean="0"/>
              <a:t>Trade off error and time by </a:t>
            </a:r>
            <a:r>
              <a:rPr lang="en-US" b="1" i="1" dirty="0" smtClean="0">
                <a:solidFill>
                  <a:srgbClr val="C00000"/>
                </a:solidFill>
              </a:rPr>
              <a:t>p</a:t>
            </a:r>
            <a:r>
              <a:rPr lang="en-US" dirty="0" smtClean="0"/>
              <a:t> </a:t>
            </a:r>
            <a:r>
              <a:rPr lang="en-US" dirty="0"/>
              <a:t>and </a:t>
            </a:r>
            <a:r>
              <a:rPr lang="en-US" b="1" i="1" dirty="0">
                <a:solidFill>
                  <a:srgbClr val="C00000"/>
                </a:solidFill>
              </a:rPr>
              <a:t>q</a:t>
            </a: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827970" y="1856288"/>
            <a:ext cx="7173030" cy="963112"/>
          </a:xfrm>
          <a:prstGeom prst="rect">
            <a:avLst/>
          </a:prstGeom>
        </p:spPr>
      </p:pic>
      <p:pic>
        <p:nvPicPr>
          <p:cNvPr id="7" name="Picture 6"/>
          <p:cNvPicPr>
            <a:picLocks noChangeAspect="1"/>
          </p:cNvPicPr>
          <p:nvPr/>
        </p:nvPicPr>
        <p:blipFill>
          <a:blip r:embed="rId4"/>
          <a:stretch>
            <a:fillRect/>
          </a:stretch>
        </p:blipFill>
        <p:spPr>
          <a:xfrm>
            <a:off x="7175500" y="3429000"/>
            <a:ext cx="825500" cy="508000"/>
          </a:xfrm>
          <a:prstGeom prst="rect">
            <a:avLst/>
          </a:prstGeom>
        </p:spPr>
      </p:pic>
      <p:sp>
        <p:nvSpPr>
          <p:cNvPr id="3" name="Title 2"/>
          <p:cNvSpPr>
            <a:spLocks noGrp="1"/>
          </p:cNvSpPr>
          <p:nvPr>
            <p:ph type="title"/>
          </p:nvPr>
        </p:nvSpPr>
        <p:spPr/>
        <p:txBody>
          <a:bodyPr/>
          <a:lstStyle/>
          <a:p>
            <a:r>
              <a:rPr lang="en-US" dirty="0" smtClean="0"/>
              <a:t>Variance vs. Sampling Speed</a:t>
            </a:r>
            <a:endParaRPr lang="en-US" dirty="0"/>
          </a:p>
        </p:txBody>
      </p:sp>
    </p:spTree>
    <p:extLst>
      <p:ext uri="{BB962C8B-B14F-4D97-AF65-F5344CB8AC3E}">
        <p14:creationId xmlns:p14="http://schemas.microsoft.com/office/powerpoint/2010/main" val="82816634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charset="0"/>
                <a:ea typeface="Arial" charset="0"/>
                <a:cs typeface="Arial" charset="0"/>
              </a:rPr>
              <a:t>Results</a:t>
            </a:r>
            <a:endParaRPr lang="en-US" sz="36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47" y="2071390"/>
            <a:ext cx="4114800" cy="2981289"/>
          </a:xfrm>
          <a:prstGeom prst="rect">
            <a:avLst/>
          </a:prstGeom>
        </p:spPr>
      </p:pic>
      <p:sp>
        <p:nvSpPr>
          <p:cNvPr id="7" name="Rectangle 6"/>
          <p:cNvSpPr/>
          <p:nvPr/>
        </p:nvSpPr>
        <p:spPr>
          <a:xfrm>
            <a:off x="838200" y="1295400"/>
            <a:ext cx="3448448" cy="738664"/>
          </a:xfrm>
          <a:prstGeom prst="rect">
            <a:avLst/>
          </a:prstGeom>
        </p:spPr>
        <p:txBody>
          <a:bodyPr wrap="square">
            <a:spAutoFit/>
          </a:bodyPr>
          <a:lstStyle/>
          <a:p>
            <a:pPr algn="ctr"/>
            <a:r>
              <a:rPr lang="en-US" sz="2400" dirty="0" smtClean="0">
                <a:latin typeface="+mn-lt"/>
                <a:ea typeface="SimHei" charset="0"/>
                <a:cs typeface="SimHei" charset="0"/>
              </a:rPr>
              <a:t>Prediction Performance</a:t>
            </a:r>
          </a:p>
          <a:p>
            <a:pPr algn="ctr"/>
            <a:r>
              <a:rPr lang="en-US" dirty="0" smtClean="0">
                <a:latin typeface="+mn-lt"/>
                <a:ea typeface="SimHei" charset="0"/>
                <a:cs typeface="SimHei" charset="0"/>
              </a:rPr>
              <a:t>Retweet behavior prediction</a:t>
            </a:r>
            <a:endParaRPr lang="en-US" dirty="0">
              <a:latin typeface="+mn-lt"/>
              <a:ea typeface="SimHei" charset="0"/>
              <a:cs typeface="SimHei" charset="0"/>
            </a:endParaRPr>
          </a:p>
        </p:txBody>
      </p:sp>
      <p:sp>
        <p:nvSpPr>
          <p:cNvPr id="8" name="Rectangle 7"/>
          <p:cNvSpPr/>
          <p:nvPr/>
        </p:nvSpPr>
        <p:spPr>
          <a:xfrm>
            <a:off x="685800" y="5181600"/>
            <a:ext cx="8144068" cy="923330"/>
          </a:xfrm>
          <a:prstGeom prst="rect">
            <a:avLst/>
          </a:prstGeom>
        </p:spPr>
        <p:txBody>
          <a:bodyPr wrap="square">
            <a:spAutoFit/>
          </a:bodyPr>
          <a:lstStyle/>
          <a:p>
            <a:r>
              <a:rPr lang="en-US" b="1" dirty="0"/>
              <a:t>B</a:t>
            </a:r>
            <a:r>
              <a:rPr lang="en-US" b="1" dirty="0" smtClean="0"/>
              <a:t>asic features: </a:t>
            </a:r>
            <a:r>
              <a:rPr lang="en-US" dirty="0" smtClean="0"/>
              <a:t>the number </a:t>
            </a:r>
            <a:r>
              <a:rPr lang="en-US"/>
              <a:t>of </a:t>
            </a:r>
            <a:r>
              <a:rPr lang="en-US" altLang="zh-CN" smtClean="0"/>
              <a:t>friends</a:t>
            </a:r>
            <a:r>
              <a:rPr lang="en-US" smtClean="0"/>
              <a:t>, </a:t>
            </a:r>
            <a:r>
              <a:rPr lang="en-US" dirty="0"/>
              <a:t>gender, verification status </a:t>
            </a:r>
            <a:r>
              <a:rPr lang="en-US" dirty="0" smtClean="0"/>
              <a:t>of the user</a:t>
            </a:r>
            <a:endParaRPr lang="en-US" dirty="0" smtClean="0">
              <a:latin typeface=""/>
            </a:endParaRPr>
          </a:p>
          <a:p>
            <a:r>
              <a:rPr lang="en-US" b="1" dirty="0" smtClean="0">
                <a:latin typeface=""/>
              </a:rPr>
              <a:t>C</a:t>
            </a:r>
            <a:r>
              <a:rPr lang="en-US" sz="800" b="1" dirty="0" smtClean="0">
                <a:latin typeface=""/>
              </a:rPr>
              <a:t>1</a:t>
            </a:r>
            <a:r>
              <a:rPr lang="en-US" sz="800" dirty="0" smtClean="0">
                <a:latin typeface=""/>
              </a:rPr>
              <a:t> </a:t>
            </a:r>
            <a:r>
              <a:rPr lang="en-US" dirty="0" smtClean="0">
                <a:latin typeface=""/>
              </a:rPr>
              <a:t>: the </a:t>
            </a:r>
            <a:r>
              <a:rPr lang="en-US" dirty="0">
                <a:latin typeface=""/>
              </a:rPr>
              <a:t>number of active </a:t>
            </a:r>
            <a:r>
              <a:rPr lang="en-US" dirty="0" smtClean="0">
                <a:latin typeface=""/>
              </a:rPr>
              <a:t>neighbors</a:t>
            </a:r>
          </a:p>
          <a:p>
            <a:r>
              <a:rPr lang="en-US" b="1" dirty="0" smtClean="0"/>
              <a:t>weak</a:t>
            </a:r>
            <a:r>
              <a:rPr lang="en-US" dirty="0" smtClean="0"/>
              <a:t> :  IP </a:t>
            </a:r>
            <a:r>
              <a:rPr lang="en-US" dirty="0"/>
              <a:t>&lt; </a:t>
            </a:r>
            <a:r>
              <a:rPr lang="en-US" dirty="0" smtClean="0"/>
              <a:t>0:1, </a:t>
            </a:r>
            <a:r>
              <a:rPr lang="en-US" b="1" dirty="0" smtClean="0"/>
              <a:t>moderate</a:t>
            </a:r>
            <a:r>
              <a:rPr lang="en-US" dirty="0" smtClean="0"/>
              <a:t> </a:t>
            </a:r>
            <a:r>
              <a:rPr lang="it-IT" dirty="0" smtClean="0"/>
              <a:t>: 0.1 &lt; IP </a:t>
            </a:r>
            <a:r>
              <a:rPr lang="it-IT" dirty="0"/>
              <a:t>&lt; </a:t>
            </a:r>
            <a:r>
              <a:rPr lang="it-IT" dirty="0" smtClean="0"/>
              <a:t>0.3, </a:t>
            </a:r>
            <a:r>
              <a:rPr lang="it-IT" b="1" dirty="0" smtClean="0"/>
              <a:t>strong:</a:t>
            </a:r>
            <a:r>
              <a:rPr lang="it-IT" dirty="0" smtClean="0"/>
              <a:t>  IP &gt; 0.3</a:t>
            </a:r>
            <a:endParaRPr lang="en-US" dirty="0"/>
          </a:p>
        </p:txBody>
      </p:sp>
      <p:pic>
        <p:nvPicPr>
          <p:cNvPr id="10" name="Picture 133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16230"/>
            <a:ext cx="4456491" cy="334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14552" y="1443335"/>
            <a:ext cx="3448448" cy="461665"/>
          </a:xfrm>
          <a:prstGeom prst="rect">
            <a:avLst/>
          </a:prstGeom>
        </p:spPr>
        <p:txBody>
          <a:bodyPr wrap="square">
            <a:spAutoFit/>
          </a:bodyPr>
          <a:lstStyle/>
          <a:p>
            <a:pPr algn="ctr"/>
            <a:r>
              <a:rPr lang="en-US" sz="2400" dirty="0" smtClean="0">
                <a:latin typeface="+mn-lt"/>
                <a:ea typeface="SimHei" charset="0"/>
                <a:cs typeface="SimHei" charset="0"/>
              </a:rPr>
              <a:t>Variance vs. Speed</a:t>
            </a:r>
            <a:endParaRPr lang="en-US" dirty="0">
              <a:latin typeface="+mn-lt"/>
              <a:ea typeface="SimHei" charset="0"/>
              <a:cs typeface="SimHei" charset="0"/>
            </a:endParaRPr>
          </a:p>
        </p:txBody>
      </p:sp>
      <p:sp>
        <p:nvSpPr>
          <p:cNvPr id="11" name="副标题 4"/>
          <p:cNvSpPr txBox="1">
            <a:spLocks/>
          </p:cNvSpPr>
          <p:nvPr/>
        </p:nvSpPr>
        <p:spPr bwMode="auto">
          <a:xfrm>
            <a:off x="0" y="6400800"/>
            <a:ext cx="9144000" cy="457200"/>
          </a:xfrm>
          <a:prstGeom prst="rect">
            <a:avLst/>
          </a:prstGeom>
          <a:solidFill>
            <a:schemeClr val="bg1"/>
          </a:solidFill>
          <a:ln w="9525">
            <a:solidFill>
              <a:schemeClr val="bg1"/>
            </a:solidFill>
            <a:miter lim="800000"/>
            <a:headEnd/>
            <a:tailEnd/>
          </a:ln>
        </p:spPr>
        <p:txBody>
          <a:bodyPr vert="horz" wrap="square" lIns="166154" tIns="42203" rIns="166154" bIns="42203" numCol="1" anchor="ctr" anchorCtr="0" compatLnSpc="1">
            <a:prstTxWarp prst="textNoShape">
              <a:avLst/>
            </a:prstTxWarp>
          </a:bodyPr>
          <a:lstStyle/>
          <a:p>
            <a:pPr lvl="0">
              <a:spcBef>
                <a:spcPct val="20000"/>
              </a:spcBef>
            </a:pPr>
            <a:r>
              <a:rPr lang="en-US" altLang="zh-CN" sz="1200" kern="0" smtClean="0"/>
              <a:t>[</a:t>
            </a:r>
            <a:r>
              <a:rPr lang="en-US" altLang="zh-CN" sz="1200" kern="0" dirty="0"/>
              <a:t>1</a:t>
            </a:r>
            <a:r>
              <a:rPr lang="en-US" altLang="zh-CN" sz="1200" kern="0" smtClean="0"/>
              <a:t>] </a:t>
            </a:r>
            <a:r>
              <a:rPr lang="en-US" altLang="zh-CN" sz="1200" kern="0" dirty="0" smtClean="0"/>
              <a:t>Jing </a:t>
            </a:r>
            <a:r>
              <a:rPr lang="en-US" altLang="zh-CN" sz="1200" kern="0" dirty="0"/>
              <a:t>Zhang, </a:t>
            </a:r>
            <a:r>
              <a:rPr lang="en-US" altLang="zh-CN" sz="1200" kern="0" dirty="0" err="1"/>
              <a:t>Jie</a:t>
            </a:r>
            <a:r>
              <a:rPr lang="en-US" altLang="zh-CN" sz="1200" kern="0" dirty="0"/>
              <a:t> Tang, </a:t>
            </a:r>
            <a:r>
              <a:rPr lang="en-US" altLang="zh-CN" sz="1200" kern="0" dirty="0" err="1"/>
              <a:t>Yuanyi</a:t>
            </a:r>
            <a:r>
              <a:rPr lang="en-US" altLang="zh-CN" sz="1200" kern="0" dirty="0"/>
              <a:t> </a:t>
            </a:r>
            <a:r>
              <a:rPr lang="en-US" altLang="zh-CN" sz="1200" kern="0" dirty="0" err="1"/>
              <a:t>Zhong</a:t>
            </a:r>
            <a:r>
              <a:rPr lang="en-US" altLang="zh-CN" sz="1200" kern="0" dirty="0"/>
              <a:t>, </a:t>
            </a:r>
            <a:r>
              <a:rPr lang="en-US" altLang="zh-CN" sz="1200" kern="0" dirty="0" err="1"/>
              <a:t>Yuchen</a:t>
            </a:r>
            <a:r>
              <a:rPr lang="en-US" altLang="zh-CN" sz="1200" kern="0" dirty="0"/>
              <a:t> Mo, </a:t>
            </a:r>
            <a:r>
              <a:rPr lang="en-US" altLang="zh-CN" sz="1200" kern="0" dirty="0" err="1"/>
              <a:t>Juanzi</a:t>
            </a:r>
            <a:r>
              <a:rPr lang="en-US" altLang="zh-CN" sz="1200" kern="0" dirty="0"/>
              <a:t> Li, </a:t>
            </a:r>
            <a:r>
              <a:rPr lang="en-US" altLang="zh-CN" sz="1200" kern="0" dirty="0" err="1"/>
              <a:t>Guojie</a:t>
            </a:r>
            <a:r>
              <a:rPr lang="en-US" altLang="zh-CN" sz="1200" kern="0" dirty="0"/>
              <a:t> Song, Wendy Hall, and </a:t>
            </a:r>
            <a:r>
              <a:rPr lang="en-US" altLang="zh-CN" sz="1200" kern="0" dirty="0" err="1"/>
              <a:t>Jimeng</a:t>
            </a:r>
            <a:r>
              <a:rPr lang="en-US" altLang="zh-CN" sz="1200" kern="0" dirty="0"/>
              <a:t> Sun. </a:t>
            </a:r>
            <a:r>
              <a:rPr lang="en-US" altLang="zh-CN" sz="1200" kern="0" dirty="0" err="1"/>
              <a:t>StructInf</a:t>
            </a:r>
            <a:r>
              <a:rPr lang="en-US" altLang="zh-CN" sz="1200" kern="0" dirty="0"/>
              <a:t>: Mining Structural Influence from Social Streams. </a:t>
            </a:r>
            <a:r>
              <a:rPr lang="en-US" altLang="zh-CN" sz="1200" b="1" kern="0" dirty="0" smtClean="0"/>
              <a:t>AAAI'17</a:t>
            </a:r>
            <a:r>
              <a:rPr lang="en-US" altLang="zh-CN" sz="1200" kern="0" dirty="0" smtClean="0"/>
              <a:t>.</a:t>
            </a:r>
            <a:endParaRPr lang="en-US" altLang="zh-CN" sz="1200" kern="0" dirty="0"/>
          </a:p>
        </p:txBody>
      </p:sp>
    </p:spTree>
    <p:extLst>
      <p:ext uri="{BB962C8B-B14F-4D97-AF65-F5344CB8AC3E}">
        <p14:creationId xmlns:p14="http://schemas.microsoft.com/office/powerpoint/2010/main" val="124172096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Roadmap</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smtClean="0">
                <a:solidFill>
                  <a:srgbClr val="C00000"/>
                </a:solidFill>
              </a:rPr>
              <a:t>Structure</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2400" smtClean="0">
                <a:solidFill>
                  <a:srgbClr val="000090"/>
                </a:solidFill>
              </a:rPr>
              <a:t>BIG 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Tree>
    <p:extLst>
      <p:ext uri="{BB962C8B-B14F-4D97-AF65-F5344CB8AC3E}">
        <p14:creationId xmlns:p14="http://schemas.microsoft.com/office/powerpoint/2010/main" val="153365092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1" y="1981200"/>
            <a:ext cx="9144000" cy="3067506"/>
          </a:xfrm>
          <a:prstGeom prst="rect">
            <a:avLst/>
          </a:prstGeom>
          <a:noFill/>
          <a:ln w="9525">
            <a:noFill/>
            <a:miter lim="800000"/>
            <a:headEnd/>
            <a:tailEnd/>
          </a:ln>
        </p:spPr>
        <p:txBody>
          <a:bodyPr wrap="square">
            <a:spAutoFit/>
          </a:bodyPr>
          <a:lstStyle/>
          <a:p>
            <a:pPr algn="ctr">
              <a:spcBef>
                <a:spcPct val="50000"/>
              </a:spcBef>
            </a:pPr>
            <a:r>
              <a:rPr lang="en-US" altLang="zh-CN" sz="4000" dirty="0" smtClean="0">
                <a:sym typeface="Wingdings" pitchFamily="2" charset="2"/>
              </a:rPr>
              <a:t>Thank you</a:t>
            </a:r>
            <a:r>
              <a:rPr lang="zh-CN" altLang="en-US" sz="4000" dirty="0" smtClean="0">
                <a:sym typeface="Wingdings" pitchFamily="2" charset="2"/>
              </a:rPr>
              <a:t>！</a:t>
            </a:r>
            <a:endParaRPr lang="en-US" altLang="zh-CN" sz="4000" dirty="0" smtClean="0">
              <a:sym typeface="Wingdings" pitchFamily="2" charset="2"/>
            </a:endParaRPr>
          </a:p>
          <a:p>
            <a:pPr algn="ctr">
              <a:spcBef>
                <a:spcPts val="960"/>
              </a:spcBef>
            </a:pPr>
            <a:r>
              <a:rPr lang="en-US" altLang="zh-CN" sz="2000" b="1" dirty="0" smtClean="0">
                <a:sym typeface="Wingdings" pitchFamily="2" charset="2"/>
              </a:rPr>
              <a:t>Collaborators:</a:t>
            </a:r>
            <a:r>
              <a:rPr lang="en-US" altLang="zh-CN" sz="2000" dirty="0" smtClean="0">
                <a:sym typeface="Wingdings" pitchFamily="2" charset="2"/>
              </a:rPr>
              <a:t> </a:t>
            </a:r>
            <a:r>
              <a:rPr lang="de-DE" altLang="zh-CN" sz="2000" dirty="0" smtClean="0">
                <a:sym typeface="Wingdings" pitchFamily="2" charset="2"/>
              </a:rPr>
              <a:t>John </a:t>
            </a:r>
            <a:r>
              <a:rPr lang="de-DE" altLang="zh-CN" sz="2000" dirty="0" err="1" smtClean="0">
                <a:sym typeface="Wingdings" pitchFamily="2" charset="2"/>
              </a:rPr>
              <a:t>Hopcroft</a:t>
            </a:r>
            <a:r>
              <a:rPr lang="de-DE" altLang="zh-CN" sz="2000" dirty="0" smtClean="0">
                <a:sym typeface="Wingdings" pitchFamily="2" charset="2"/>
              </a:rPr>
              <a:t>, Jon Kleinberg, </a:t>
            </a:r>
            <a:r>
              <a:rPr lang="de-DE" altLang="zh-CN" sz="2000" dirty="0" err="1" smtClean="0">
                <a:sym typeface="Wingdings" pitchFamily="2" charset="2"/>
              </a:rPr>
              <a:t>Chenhao</a:t>
            </a:r>
            <a:r>
              <a:rPr lang="de-DE" altLang="zh-CN" sz="2000" dirty="0" smtClean="0">
                <a:sym typeface="Wingdings" pitchFamily="2" charset="2"/>
              </a:rPr>
              <a:t> Tan (</a:t>
            </a:r>
            <a:r>
              <a:rPr lang="de-DE" altLang="zh-CN" sz="2000" b="1" dirty="0">
                <a:solidFill>
                  <a:srgbClr val="800000"/>
                </a:solidFill>
                <a:sym typeface="Wingdings" pitchFamily="2" charset="2"/>
              </a:rPr>
              <a:t>Cornell</a:t>
            </a:r>
            <a:r>
              <a:rPr lang="de-DE" altLang="zh-CN" sz="2000" dirty="0">
                <a:sym typeface="Wingdings" pitchFamily="2" charset="2"/>
              </a:rPr>
              <a:t>)</a:t>
            </a:r>
          </a:p>
          <a:p>
            <a:pPr algn="ctr">
              <a:spcBef>
                <a:spcPts val="600"/>
              </a:spcBef>
            </a:pPr>
            <a:r>
              <a:rPr lang="de-DE" altLang="zh-CN" sz="2000" dirty="0" err="1">
                <a:sym typeface="Wingdings" pitchFamily="2" charset="2"/>
              </a:rPr>
              <a:t>Jiawei</a:t>
            </a:r>
            <a:r>
              <a:rPr lang="de-DE" altLang="zh-CN" sz="2000" dirty="0">
                <a:sym typeface="Wingdings" pitchFamily="2" charset="2"/>
              </a:rPr>
              <a:t> Han </a:t>
            </a:r>
            <a:r>
              <a:rPr lang="de-DE" altLang="zh-CN" sz="2000" dirty="0" smtClean="0">
                <a:sym typeface="Wingdings" pitchFamily="2" charset="2"/>
              </a:rPr>
              <a:t>(</a:t>
            </a:r>
            <a:r>
              <a:rPr lang="de-DE" altLang="zh-CN" sz="2000" b="1" dirty="0">
                <a:solidFill>
                  <a:srgbClr val="000090"/>
                </a:solidFill>
                <a:sym typeface="Wingdings" pitchFamily="2" charset="2"/>
              </a:rPr>
              <a:t>UIUC</a:t>
            </a:r>
            <a:r>
              <a:rPr lang="de-DE" altLang="zh-CN" sz="2000" dirty="0" smtClean="0">
                <a:sym typeface="Wingdings" pitchFamily="2" charset="2"/>
              </a:rPr>
              <a:t>), Philip </a:t>
            </a:r>
            <a:r>
              <a:rPr lang="de-DE" altLang="zh-CN" sz="2000" dirty="0" err="1">
                <a:sym typeface="Wingdings" pitchFamily="2" charset="2"/>
              </a:rPr>
              <a:t>Yu</a:t>
            </a:r>
            <a:r>
              <a:rPr lang="de-DE" altLang="zh-CN" sz="2000" dirty="0">
                <a:sym typeface="Wingdings" pitchFamily="2" charset="2"/>
              </a:rPr>
              <a:t> (</a:t>
            </a:r>
            <a:r>
              <a:rPr lang="de-DE" altLang="zh-CN" sz="2000" b="1" dirty="0">
                <a:solidFill>
                  <a:srgbClr val="800000"/>
                </a:solidFill>
                <a:sym typeface="Wingdings" pitchFamily="2" charset="2"/>
              </a:rPr>
              <a:t>UIC</a:t>
            </a:r>
            <a:r>
              <a:rPr lang="de-DE" altLang="zh-CN" sz="2000" dirty="0" smtClean="0">
                <a:sym typeface="Wingdings" pitchFamily="2" charset="2"/>
              </a:rPr>
              <a:t>)</a:t>
            </a:r>
          </a:p>
          <a:p>
            <a:pPr algn="ctr">
              <a:spcBef>
                <a:spcPts val="600"/>
              </a:spcBef>
            </a:pPr>
            <a:r>
              <a:rPr lang="de-DE" altLang="zh-CN" sz="2000" dirty="0" smtClean="0">
                <a:sym typeface="Wingdings" pitchFamily="2" charset="2"/>
              </a:rPr>
              <a:t>Jian </a:t>
            </a:r>
            <a:r>
              <a:rPr lang="de-DE" altLang="zh-CN" sz="2000" dirty="0">
                <a:sym typeface="Wingdings" pitchFamily="2" charset="2"/>
              </a:rPr>
              <a:t>Pei (</a:t>
            </a:r>
            <a:r>
              <a:rPr lang="de-DE" altLang="zh-CN" sz="2000" b="1" dirty="0" smtClean="0">
                <a:solidFill>
                  <a:srgbClr val="000090"/>
                </a:solidFill>
                <a:sym typeface="Wingdings" pitchFamily="2" charset="2"/>
              </a:rPr>
              <a:t>SFU</a:t>
            </a:r>
            <a:r>
              <a:rPr lang="de-DE" altLang="zh-CN" sz="2000" dirty="0" smtClean="0">
                <a:sym typeface="Wingdings" pitchFamily="2" charset="2"/>
              </a:rPr>
              <a:t>), </a:t>
            </a:r>
            <a:r>
              <a:rPr lang="de-DE" altLang="zh-CN" sz="2000" dirty="0" err="1" smtClean="0">
                <a:sym typeface="Wingdings" pitchFamily="2" charset="2"/>
              </a:rPr>
              <a:t>Hanghang</a:t>
            </a:r>
            <a:r>
              <a:rPr lang="de-DE" altLang="zh-CN" sz="2000" dirty="0" smtClean="0">
                <a:sym typeface="Wingdings" pitchFamily="2" charset="2"/>
              </a:rPr>
              <a:t> </a:t>
            </a:r>
            <a:r>
              <a:rPr lang="de-DE" altLang="zh-CN" sz="2000" dirty="0">
                <a:sym typeface="Wingdings" pitchFamily="2" charset="2"/>
              </a:rPr>
              <a:t>Tong </a:t>
            </a:r>
            <a:r>
              <a:rPr lang="en-US" altLang="zh-CN" sz="2000" dirty="0">
                <a:sym typeface="Wingdings" pitchFamily="2" charset="2"/>
              </a:rPr>
              <a:t>(</a:t>
            </a:r>
            <a:r>
              <a:rPr lang="en-US" altLang="zh-CN" sz="2000" b="1" dirty="0">
                <a:solidFill>
                  <a:srgbClr val="FF0000"/>
                </a:solidFill>
                <a:sym typeface="Wingdings" pitchFamily="2" charset="2"/>
              </a:rPr>
              <a:t>ASU</a:t>
            </a:r>
            <a:r>
              <a:rPr lang="en-US" altLang="zh-CN" sz="2000" dirty="0" smtClean="0">
                <a:sym typeface="Wingdings" pitchFamily="2" charset="2"/>
              </a:rPr>
              <a:t>) </a:t>
            </a:r>
          </a:p>
          <a:p>
            <a:pPr algn="ctr">
              <a:spcBef>
                <a:spcPts val="600"/>
              </a:spcBef>
            </a:pPr>
            <a:r>
              <a:rPr lang="de-DE" altLang="zh-CN" sz="2000" dirty="0" err="1" smtClean="0">
                <a:sym typeface="Wingdings" pitchFamily="2" charset="2"/>
              </a:rPr>
              <a:t>Tiancheng</a:t>
            </a:r>
            <a:r>
              <a:rPr lang="de-DE" altLang="zh-CN" sz="2000" dirty="0" smtClean="0">
                <a:sym typeface="Wingdings" pitchFamily="2" charset="2"/>
              </a:rPr>
              <a:t> Lou (</a:t>
            </a:r>
            <a:r>
              <a:rPr lang="de-DE" altLang="zh-CN" sz="2000" b="1" dirty="0" err="1" smtClean="0">
                <a:solidFill>
                  <a:srgbClr val="006600"/>
                </a:solidFill>
                <a:sym typeface="Wingdings" pitchFamily="2" charset="2"/>
              </a:rPr>
              <a:t>Google&amp;Baidu</a:t>
            </a:r>
            <a:r>
              <a:rPr lang="de-DE" altLang="zh-CN" sz="2000" dirty="0" smtClean="0">
                <a:sym typeface="Wingdings" pitchFamily="2" charset="2"/>
              </a:rPr>
              <a:t>), </a:t>
            </a:r>
            <a:r>
              <a:rPr lang="de-DE" altLang="zh-CN" sz="2000" dirty="0" err="1" smtClean="0">
                <a:sym typeface="Wingdings" pitchFamily="2" charset="2"/>
              </a:rPr>
              <a:t>Jimeng</a:t>
            </a:r>
            <a:r>
              <a:rPr lang="de-DE" altLang="zh-CN" sz="2000" dirty="0" smtClean="0">
                <a:sym typeface="Wingdings" pitchFamily="2" charset="2"/>
              </a:rPr>
              <a:t> Sun (</a:t>
            </a:r>
            <a:r>
              <a:rPr lang="de-DE" altLang="zh-CN" sz="2000" b="1" dirty="0" smtClean="0">
                <a:solidFill>
                  <a:srgbClr val="FF6600"/>
                </a:solidFill>
                <a:sym typeface="Wingdings" pitchFamily="2" charset="2"/>
              </a:rPr>
              <a:t>GIT</a:t>
            </a:r>
            <a:r>
              <a:rPr lang="de-DE" altLang="zh-CN" sz="2000" dirty="0" smtClean="0">
                <a:sym typeface="Wingdings" pitchFamily="2" charset="2"/>
              </a:rPr>
              <a:t>)</a:t>
            </a:r>
          </a:p>
          <a:p>
            <a:pPr algn="ctr">
              <a:spcBef>
                <a:spcPts val="600"/>
              </a:spcBef>
            </a:pPr>
            <a:r>
              <a:rPr lang="de-DE" altLang="zh-CN" sz="2000" dirty="0" smtClean="0">
                <a:sym typeface="Wingdings" pitchFamily="2" charset="2"/>
              </a:rPr>
              <a:t>W</a:t>
            </a:r>
            <a:r>
              <a:rPr lang="en-US" altLang="zh-CN" sz="2000" dirty="0" err="1" smtClean="0">
                <a:sym typeface="Wingdings" pitchFamily="2" charset="2"/>
              </a:rPr>
              <a:t>ei</a:t>
            </a:r>
            <a:r>
              <a:rPr lang="en-US" altLang="zh-CN" sz="2000" dirty="0" smtClean="0">
                <a:sym typeface="Wingdings" pitchFamily="2" charset="2"/>
              </a:rPr>
              <a:t> Chen, Ming Zhou, Long Jiang, Chi Wang, </a:t>
            </a:r>
            <a:r>
              <a:rPr lang="en-US" altLang="zh-CN" sz="2000" dirty="0" err="1" smtClean="0">
                <a:sym typeface="Wingdings" pitchFamily="2" charset="2"/>
              </a:rPr>
              <a:t>Yuxiao</a:t>
            </a:r>
            <a:r>
              <a:rPr lang="en-US" altLang="zh-CN" sz="2000" dirty="0" smtClean="0">
                <a:sym typeface="Wingdings" pitchFamily="2" charset="2"/>
              </a:rPr>
              <a:t> Dong (</a:t>
            </a:r>
            <a:r>
              <a:rPr lang="en-US" altLang="zh-CN" sz="2000" b="1" dirty="0" smtClean="0">
                <a:solidFill>
                  <a:srgbClr val="FF0000"/>
                </a:solidFill>
                <a:sym typeface="Wingdings" pitchFamily="2" charset="2"/>
              </a:rPr>
              <a:t>Microsoft</a:t>
            </a:r>
            <a:r>
              <a:rPr lang="en-US" altLang="zh-CN" sz="2000" dirty="0" smtClean="0">
                <a:sym typeface="Wingdings" pitchFamily="2" charset="2"/>
              </a:rPr>
              <a:t>)</a:t>
            </a:r>
            <a:endParaRPr lang="de-DE" altLang="zh-CN" sz="2000" dirty="0" smtClean="0">
              <a:sym typeface="Wingdings" pitchFamily="2" charset="2"/>
            </a:endParaRPr>
          </a:p>
          <a:p>
            <a:pPr algn="ctr">
              <a:spcBef>
                <a:spcPts val="600"/>
              </a:spcBef>
            </a:pPr>
            <a:r>
              <a:rPr lang="de-DE" altLang="zh-CN" sz="2000" dirty="0" err="1" smtClean="0">
                <a:sym typeface="Wingdings" pitchFamily="2" charset="2"/>
              </a:rPr>
              <a:t>Yutao</a:t>
            </a:r>
            <a:r>
              <a:rPr lang="de-DE" altLang="zh-CN" sz="2000" dirty="0" smtClean="0">
                <a:sym typeface="Wingdings" pitchFamily="2" charset="2"/>
              </a:rPr>
              <a:t> Zhang, </a:t>
            </a:r>
            <a:r>
              <a:rPr lang="de-DE" altLang="zh-CN" sz="2000" dirty="0" err="1" smtClean="0">
                <a:sym typeface="Wingdings" pitchFamily="2" charset="2"/>
              </a:rPr>
              <a:t>Jing</a:t>
            </a:r>
            <a:r>
              <a:rPr lang="de-DE" altLang="zh-CN" sz="2000" dirty="0" smtClean="0">
                <a:sym typeface="Wingdings" pitchFamily="2" charset="2"/>
              </a:rPr>
              <a:t> Zhang, </a:t>
            </a:r>
            <a:r>
              <a:rPr lang="de-DE" altLang="zh-CN" sz="2000" dirty="0" err="1" smtClean="0">
                <a:sym typeface="Wingdings" pitchFamily="2" charset="2"/>
              </a:rPr>
              <a:t>Zhanpeng</a:t>
            </a:r>
            <a:r>
              <a:rPr lang="de-DE" altLang="zh-CN" sz="2000" dirty="0" smtClean="0">
                <a:sym typeface="Wingdings" pitchFamily="2" charset="2"/>
              </a:rPr>
              <a:t> Fang, </a:t>
            </a:r>
            <a:r>
              <a:rPr lang="de-DE" altLang="zh-CN" sz="2000" dirty="0" err="1" smtClean="0">
                <a:sym typeface="Wingdings" pitchFamily="2" charset="2"/>
              </a:rPr>
              <a:t>Zi</a:t>
            </a:r>
            <a:r>
              <a:rPr lang="de-DE" altLang="zh-CN" sz="2000" dirty="0" smtClean="0">
                <a:sym typeface="Wingdings" pitchFamily="2" charset="2"/>
              </a:rPr>
              <a:t> Yang, Sen Wu, etc. (</a:t>
            </a:r>
            <a:r>
              <a:rPr lang="de-DE" altLang="zh-CN" sz="2000" b="1" dirty="0">
                <a:solidFill>
                  <a:srgbClr val="660066"/>
                </a:solidFill>
                <a:sym typeface="Wingdings" pitchFamily="2" charset="2"/>
              </a:rPr>
              <a:t>THU</a:t>
            </a:r>
            <a:r>
              <a:rPr lang="de-DE" altLang="zh-CN" sz="2000" dirty="0" smtClean="0">
                <a:sym typeface="Wingdings" pitchFamily="2" charset="2"/>
              </a:rPr>
              <a:t>)</a:t>
            </a:r>
            <a:endParaRPr lang="de-DE" altLang="zh-CN" sz="2000" dirty="0">
              <a:sym typeface="Wingdings" pitchFamily="2" charset="2"/>
            </a:endParaRPr>
          </a:p>
        </p:txBody>
      </p:sp>
      <p:sp>
        <p:nvSpPr>
          <p:cNvPr id="6" name="Rectangle 5"/>
          <p:cNvSpPr/>
          <p:nvPr/>
        </p:nvSpPr>
        <p:spPr>
          <a:xfrm>
            <a:off x="304808" y="5486400"/>
            <a:ext cx="8458192" cy="990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dirty="0" smtClean="0">
                <a:solidFill>
                  <a:schemeClr val="tx1"/>
                </a:solidFill>
              </a:rPr>
              <a:t>Jie Tang, KEG, Tsinghua U,                    </a:t>
            </a:r>
            <a:r>
              <a:rPr lang="en-US" dirty="0" smtClean="0">
                <a:solidFill>
                  <a:schemeClr val="tx1"/>
                </a:solidFill>
                <a:hlinkClick r:id="rId3"/>
              </a:rPr>
              <a:t>http://keg.cs.tsinghua.edu.cn/jietang</a:t>
            </a:r>
            <a:endParaRPr lang="en-US" dirty="0" smtClean="0">
              <a:solidFill>
                <a:schemeClr val="tx1"/>
              </a:solidFill>
            </a:endParaRPr>
          </a:p>
          <a:p>
            <a:pPr marL="0" lvl="1"/>
            <a:r>
              <a:rPr lang="en-US" b="1" dirty="0" smtClean="0">
                <a:solidFill>
                  <a:srgbClr val="000090"/>
                </a:solidFill>
              </a:rPr>
              <a:t>Download all data &amp; Codes,</a:t>
            </a:r>
            <a:r>
              <a:rPr lang="en-US" dirty="0" smtClean="0">
                <a:solidFill>
                  <a:schemeClr val="tx1"/>
                </a:solidFill>
              </a:rPr>
              <a:t>                </a:t>
            </a:r>
            <a:r>
              <a:rPr lang="en-US" dirty="0" smtClean="0">
                <a:solidFill>
                  <a:schemeClr val="tx1"/>
                </a:solidFill>
                <a:hlinkClick r:id="rId4"/>
              </a:rPr>
              <a:t>http://arnetminer.org/data</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b="1" dirty="0" smtClean="0">
                <a:solidFill>
                  <a:srgbClr val="000090"/>
                </a:solidFill>
              </a:rPr>
              <a:t>        </a:t>
            </a:r>
            <a:r>
              <a:rPr lang="en-US" dirty="0" smtClean="0">
                <a:solidFill>
                  <a:schemeClr val="tx1"/>
                </a:solidFill>
              </a:rPr>
              <a:t>                </a:t>
            </a:r>
            <a:r>
              <a:rPr lang="en-US" dirty="0" smtClean="0">
                <a:solidFill>
                  <a:schemeClr val="tx1"/>
                </a:solidFill>
                <a:hlinkClick r:id="rId4"/>
              </a:rPr>
              <a:t>http</a:t>
            </a:r>
            <a:r>
              <a:rPr lang="en-US" dirty="0">
                <a:solidFill>
                  <a:schemeClr val="tx1"/>
                </a:solidFill>
                <a:hlinkClick r:id="rId4"/>
              </a:rPr>
              <a:t>://</a:t>
            </a:r>
            <a:r>
              <a:rPr lang="en-US" dirty="0" smtClean="0">
                <a:solidFill>
                  <a:schemeClr val="tx1"/>
                </a:solidFill>
                <a:hlinkClick r:id="rId4"/>
              </a:rPr>
              <a:t>arnetminer.org/data-sna</a:t>
            </a:r>
            <a:endParaRPr lang="en-US" dirty="0">
              <a:solidFill>
                <a:schemeClr val="tx1"/>
              </a:solidFill>
            </a:endParaRPr>
          </a:p>
        </p:txBody>
      </p:sp>
    </p:spTree>
    <p:extLst>
      <p:ext uri="{BB962C8B-B14F-4D97-AF65-F5344CB8AC3E}">
        <p14:creationId xmlns:p14="http://schemas.microsoft.com/office/powerpoint/2010/main" val="172449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hiwang1\Documents\Project\advisor-advisee\ChiWang_kdd10\Figures\shades_g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8614" y="1740882"/>
            <a:ext cx="4632125" cy="3701562"/>
          </a:xfrm>
          <a:prstGeom prst="rect">
            <a:avLst/>
          </a:prstGeom>
          <a:noFill/>
        </p:spPr>
      </p:pic>
      <p:sp>
        <p:nvSpPr>
          <p:cNvPr id="2" name="Title 1"/>
          <p:cNvSpPr>
            <a:spLocks noGrp="1"/>
          </p:cNvSpPr>
          <p:nvPr>
            <p:ph type="title"/>
          </p:nvPr>
        </p:nvSpPr>
        <p:spPr>
          <a:xfrm>
            <a:off x="457200" y="263769"/>
            <a:ext cx="8458200" cy="1125415"/>
          </a:xfrm>
          <a:noFill/>
        </p:spPr>
        <p:txBody>
          <a:bodyPr/>
          <a:lstStyle/>
          <a:p>
            <a:r>
              <a:rPr lang="en-US" altLang="zh-CN" dirty="0" smtClean="0">
                <a:latin typeface="+mn-lt"/>
                <a:ea typeface="黑体" pitchFamily="49" charset="-122"/>
              </a:rPr>
              <a:t>Example 1: </a:t>
            </a:r>
            <a:r>
              <a:rPr lang="en-US" altLang="zh-CN" sz="2954" dirty="0">
                <a:latin typeface="+mn-lt"/>
                <a:ea typeface="黑体" pitchFamily="49" charset="-122"/>
              </a:rPr>
              <a:t>finding </a:t>
            </a:r>
            <a:r>
              <a:rPr lang="en-US" altLang="zh-CN" sz="2954" dirty="0">
                <a:solidFill>
                  <a:schemeClr val="tx1"/>
                </a:solidFill>
                <a:latin typeface="+mn-lt"/>
                <a:ea typeface="黑体" pitchFamily="49" charset="-122"/>
              </a:rPr>
              <a:t>boss </a:t>
            </a:r>
            <a:r>
              <a:rPr lang="en-US" altLang="zh-CN" sz="2954" dirty="0">
                <a:latin typeface="+mn-lt"/>
                <a:ea typeface="黑体" pitchFamily="49" charset="-122"/>
              </a:rPr>
              <a:t>in email networks</a:t>
            </a:r>
            <a:r>
              <a:rPr lang="en-US" altLang="zh-CN" sz="4062" dirty="0">
                <a:latin typeface="+mn-lt"/>
                <a:ea typeface="黑体" pitchFamily="49" charset="-122"/>
              </a:rPr>
              <a:t/>
            </a:r>
            <a:br>
              <a:rPr lang="en-US" altLang="zh-CN" sz="4062" dirty="0">
                <a:latin typeface="+mn-lt"/>
                <a:ea typeface="黑体" pitchFamily="49" charset="-122"/>
              </a:rPr>
            </a:br>
            <a:r>
              <a:rPr lang="en-US" altLang="zh-CN" sz="2215" dirty="0">
                <a:solidFill>
                  <a:schemeClr val="tx1"/>
                </a:solidFill>
              </a:rPr>
              <a:t>(PKDD’11, Best Paper </a:t>
            </a:r>
            <a:r>
              <a:rPr lang="en-US" altLang="zh-CN" sz="2215" dirty="0" err="1">
                <a:solidFill>
                  <a:schemeClr val="tx1"/>
                </a:solidFill>
              </a:rPr>
              <a:t>Runnerup</a:t>
            </a:r>
            <a:r>
              <a:rPr lang="en-US" altLang="zh-CN" sz="2215" dirty="0">
                <a:solidFill>
                  <a:schemeClr val="tx1"/>
                </a:solidFill>
              </a:rPr>
              <a:t>)</a:t>
            </a:r>
            <a:endParaRPr lang="en-US" dirty="0">
              <a:ln>
                <a:solidFill>
                  <a:schemeClr val="tx1"/>
                </a:solidFill>
              </a:ln>
              <a:solidFill>
                <a:schemeClr val="bg1"/>
              </a:solidFill>
            </a:endParaRPr>
          </a:p>
        </p:txBody>
      </p:sp>
      <p:sp>
        <p:nvSpPr>
          <p:cNvPr id="8" name="TextBox 7"/>
          <p:cNvSpPr txBox="1"/>
          <p:nvPr/>
        </p:nvSpPr>
        <p:spPr>
          <a:xfrm>
            <a:off x="2286000" y="2725616"/>
            <a:ext cx="683499" cy="369332"/>
          </a:xfrm>
          <a:prstGeom prst="rect">
            <a:avLst/>
          </a:prstGeom>
          <a:noFill/>
        </p:spPr>
        <p:txBody>
          <a:bodyPr wrap="none" rtlCol="0">
            <a:spAutoFit/>
          </a:bodyPr>
          <a:lstStyle/>
          <a:p>
            <a:r>
              <a:rPr lang="en-US" dirty="0" smtClean="0"/>
              <a:t>CEO</a:t>
            </a:r>
            <a:endParaRPr lang="en-US" dirty="0"/>
          </a:p>
        </p:txBody>
      </p:sp>
      <p:cxnSp>
        <p:nvCxnSpPr>
          <p:cNvPr id="10" name="Straight Connector 9"/>
          <p:cNvCxnSpPr>
            <a:stCxn id="8" idx="3"/>
            <a:endCxn id="13" idx="7"/>
          </p:cNvCxnSpPr>
          <p:nvPr/>
        </p:nvCxnSpPr>
        <p:spPr>
          <a:xfrm>
            <a:off x="2969499" y="2910282"/>
            <a:ext cx="3159979" cy="479283"/>
          </a:xfrm>
          <a:prstGeom prst="line">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flipH="1">
            <a:off x="6096000" y="3358662"/>
            <a:ext cx="228600" cy="211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0" y="3569677"/>
            <a:ext cx="1223241" cy="369332"/>
          </a:xfrm>
          <a:prstGeom prst="rect">
            <a:avLst/>
          </a:prstGeom>
          <a:noFill/>
        </p:spPr>
        <p:txBody>
          <a:bodyPr wrap="none" rtlCol="0">
            <a:spAutoFit/>
          </a:bodyPr>
          <a:lstStyle/>
          <a:p>
            <a:r>
              <a:rPr lang="en-US" dirty="0" smtClean="0"/>
              <a:t>Employee</a:t>
            </a:r>
            <a:endParaRPr lang="en-US" dirty="0"/>
          </a:p>
        </p:txBody>
      </p:sp>
      <p:cxnSp>
        <p:nvCxnSpPr>
          <p:cNvPr id="17" name="Straight Connector 16"/>
          <p:cNvCxnSpPr>
            <a:stCxn id="22" idx="3"/>
            <a:endCxn id="29" idx="7"/>
          </p:cNvCxnSpPr>
          <p:nvPr/>
        </p:nvCxnSpPr>
        <p:spPr>
          <a:xfrm>
            <a:off x="3402474" y="3332313"/>
            <a:ext cx="2346004" cy="549621"/>
          </a:xfrm>
          <a:prstGeom prst="line">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p:cNvCxnSpPr>
          <p:nvPr/>
        </p:nvCxnSpPr>
        <p:spPr>
          <a:xfrm>
            <a:off x="3509241" y="3754344"/>
            <a:ext cx="1596159" cy="378043"/>
          </a:xfrm>
          <a:prstGeom prst="line">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1828800" y="2936631"/>
            <a:ext cx="228600" cy="773723"/>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ontent Placeholder 2"/>
          <p:cNvSpPr txBox="1">
            <a:spLocks/>
          </p:cNvSpPr>
          <p:nvPr/>
        </p:nvSpPr>
        <p:spPr>
          <a:xfrm>
            <a:off x="228600" y="2866292"/>
            <a:ext cx="1600200" cy="1195754"/>
          </a:xfrm>
          <a:prstGeom prst="rect">
            <a:avLst/>
          </a:prstGeom>
        </p:spPr>
        <p:txBody>
          <a:bodyPr vert="horz" lIns="84406" tIns="42203" rIns="84406" bIns="42203" rtlCol="0">
            <a:normAutofit/>
          </a:bodyPr>
          <a:lstStyle/>
          <a:p>
            <a:pPr marL="316531" indent="-316531" defTabSz="844083" fontAlgn="auto">
              <a:spcBef>
                <a:spcPct val="20000"/>
              </a:spcBef>
              <a:spcAft>
                <a:spcPts val="0"/>
              </a:spcAft>
              <a:defRPr/>
            </a:pPr>
            <a:r>
              <a:rPr lang="en-US" sz="2954" dirty="0">
                <a:latin typeface="+mn-lt"/>
                <a:ea typeface="+mn-ea"/>
              </a:rPr>
              <a:t>How to infer</a:t>
            </a:r>
          </a:p>
        </p:txBody>
      </p:sp>
      <p:sp>
        <p:nvSpPr>
          <p:cNvPr id="22" name="TextBox 21"/>
          <p:cNvSpPr txBox="1"/>
          <p:nvPr/>
        </p:nvSpPr>
        <p:spPr>
          <a:xfrm>
            <a:off x="2296846" y="3147646"/>
            <a:ext cx="1105628" cy="369332"/>
          </a:xfrm>
          <a:prstGeom prst="rect">
            <a:avLst/>
          </a:prstGeom>
          <a:noFill/>
        </p:spPr>
        <p:txBody>
          <a:bodyPr wrap="none" rtlCol="0">
            <a:spAutoFit/>
          </a:bodyPr>
          <a:lstStyle/>
          <a:p>
            <a:r>
              <a:rPr lang="en-US" dirty="0" smtClean="0"/>
              <a:t>Manager</a:t>
            </a:r>
            <a:endParaRPr lang="en-US" dirty="0"/>
          </a:p>
        </p:txBody>
      </p:sp>
      <p:sp>
        <p:nvSpPr>
          <p:cNvPr id="29" name="Oval 28"/>
          <p:cNvSpPr/>
          <p:nvPr/>
        </p:nvSpPr>
        <p:spPr>
          <a:xfrm flipH="1">
            <a:off x="5715000" y="3851031"/>
            <a:ext cx="228600" cy="211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bwMode="auto">
          <a:xfrm>
            <a:off x="4343400" y="1389185"/>
            <a:ext cx="3886200" cy="3516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lnSpcReduction="10000"/>
          </a:bodyPr>
          <a:lstStyle/>
          <a:p>
            <a:pPr marL="316531" indent="-316531" algn="ctr" defTabSz="844083" eaLnBrk="0" hangingPunct="0">
              <a:spcBef>
                <a:spcPct val="20000"/>
              </a:spcBef>
              <a:buClr>
                <a:schemeClr val="tx2"/>
              </a:buClr>
              <a:buSzPct val="70000"/>
              <a:defRPr/>
            </a:pPr>
            <a:r>
              <a:rPr lang="en-US" sz="1846" b="1" dirty="0">
                <a:latin typeface="+mn-lt"/>
                <a:ea typeface="+mn-ea"/>
              </a:rPr>
              <a:t>Enterprise email network</a:t>
            </a:r>
          </a:p>
        </p:txBody>
      </p:sp>
      <p:sp>
        <p:nvSpPr>
          <p:cNvPr id="21" name="Content Placeholder 2"/>
          <p:cNvSpPr txBox="1">
            <a:spLocks/>
          </p:cNvSpPr>
          <p:nvPr/>
        </p:nvSpPr>
        <p:spPr>
          <a:xfrm>
            <a:off x="533400" y="5257800"/>
            <a:ext cx="8305800" cy="773723"/>
          </a:xfrm>
          <a:prstGeom prst="rect">
            <a:avLst/>
          </a:prstGeom>
          <a:solidFill>
            <a:schemeClr val="bg1"/>
          </a:solidFill>
          <a:ln w="19050">
            <a:solidFill>
              <a:srgbClr val="000099"/>
            </a:solidFill>
          </a:ln>
        </p:spPr>
        <p:txBody>
          <a:bodyPr vert="horz" lIns="84406" tIns="265846" rIns="84406" bIns="66462" rtlCol="0">
            <a:normAutofit lnSpcReduction="10000"/>
          </a:bodyPr>
          <a:lstStyle/>
          <a:p>
            <a:r>
              <a:rPr lang="en-US" altLang="zh-CN" sz="2954" dirty="0"/>
              <a:t>User interactions may form </a:t>
            </a:r>
            <a:r>
              <a:rPr lang="en-US" altLang="zh-CN" sz="2954" i="1" dirty="0">
                <a:solidFill>
                  <a:srgbClr val="C00000"/>
                </a:solidFill>
              </a:rPr>
              <a:t>implicit groups</a:t>
            </a:r>
            <a:r>
              <a:rPr lang="en-US" altLang="zh-CN" sz="2954" i="1" dirty="0"/>
              <a:t> </a:t>
            </a:r>
          </a:p>
        </p:txBody>
      </p:sp>
    </p:spTree>
    <p:extLst>
      <p:ext uri="{BB962C8B-B14F-4D97-AF65-F5344CB8AC3E}">
        <p14:creationId xmlns:p14="http://schemas.microsoft.com/office/powerpoint/2010/main" val="543891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438151"/>
            <a:ext cx="9144000" cy="731226"/>
          </a:xfrm>
        </p:spPr>
        <p:txBody>
          <a:bodyPr/>
          <a:lstStyle/>
          <a:p>
            <a:r>
              <a:rPr lang="en-US" altLang="zh-CN" smtClean="0"/>
              <a:t>Example 2: </a:t>
            </a:r>
            <a:r>
              <a:rPr lang="en-US" altLang="zh-CN" sz="2954"/>
              <a:t>finding friends in mobile networks</a:t>
            </a:r>
            <a:endParaRPr lang="zh-CN" altLang="en-US" dirty="0"/>
          </a:p>
        </p:txBody>
      </p:sp>
      <p:grpSp>
        <p:nvGrpSpPr>
          <p:cNvPr id="3" name="组合 196"/>
          <p:cNvGrpSpPr/>
          <p:nvPr/>
        </p:nvGrpSpPr>
        <p:grpSpPr>
          <a:xfrm>
            <a:off x="-154966" y="1966684"/>
            <a:ext cx="4655720" cy="3110184"/>
            <a:chOff x="64059" y="428604"/>
            <a:chExt cx="8805386" cy="6372496"/>
          </a:xfrm>
        </p:grpSpPr>
        <p:cxnSp>
          <p:nvCxnSpPr>
            <p:cNvPr id="198" name="直接连接符 197"/>
            <p:cNvCxnSpPr/>
            <p:nvPr/>
          </p:nvCxnSpPr>
          <p:spPr>
            <a:xfrm rot="16200000" flipH="1">
              <a:off x="4749512" y="1643050"/>
              <a:ext cx="1857387" cy="1857388"/>
            </a:xfrm>
            <a:prstGeom prst="line">
              <a:avLst/>
            </a:prstGeom>
            <a:noFill/>
            <a:ln w="57150" cap="flat" cmpd="sng" algn="ctr">
              <a:solidFill>
                <a:srgbClr val="4F81BD"/>
              </a:solidFill>
              <a:prstDash val="dash"/>
            </a:ln>
            <a:effectLst/>
          </p:spPr>
        </p:cxnSp>
        <p:cxnSp>
          <p:nvCxnSpPr>
            <p:cNvPr id="199" name="直接箭头连接符 198"/>
            <p:cNvCxnSpPr/>
            <p:nvPr/>
          </p:nvCxnSpPr>
          <p:spPr>
            <a:xfrm rot="5400000">
              <a:off x="5388775" y="4112423"/>
              <a:ext cx="1571636" cy="633418"/>
            </a:xfrm>
            <a:prstGeom prst="straightConnector1">
              <a:avLst/>
            </a:prstGeom>
            <a:noFill/>
            <a:ln w="57150" cap="flat" cmpd="sng" algn="ctr">
              <a:solidFill>
                <a:srgbClr val="4F81BD">
                  <a:shade val="95000"/>
                  <a:satMod val="105000"/>
                </a:srgbClr>
              </a:solidFill>
              <a:prstDash val="solid"/>
              <a:headEnd type="none" w="med" len="med"/>
              <a:tailEnd type="triangle" w="med" len="med"/>
            </a:ln>
            <a:effectLst/>
          </p:spPr>
        </p:cxnSp>
        <p:cxnSp>
          <p:nvCxnSpPr>
            <p:cNvPr id="200" name="直接箭头连接符 199"/>
            <p:cNvCxnSpPr/>
            <p:nvPr/>
          </p:nvCxnSpPr>
          <p:spPr>
            <a:xfrm>
              <a:off x="3286116" y="5643578"/>
              <a:ext cx="1928826" cy="142876"/>
            </a:xfrm>
            <a:prstGeom prst="straightConnector1">
              <a:avLst/>
            </a:prstGeom>
            <a:noFill/>
            <a:ln w="57150" cap="flat" cmpd="sng" algn="ctr">
              <a:solidFill>
                <a:srgbClr val="4F81BD">
                  <a:shade val="95000"/>
                  <a:satMod val="105000"/>
                </a:srgbClr>
              </a:solidFill>
              <a:prstDash val="solid"/>
              <a:headEnd type="none" w="med" len="med"/>
              <a:tailEnd type="triangle" w="med" len="med"/>
            </a:ln>
            <a:effectLst/>
          </p:spPr>
        </p:cxnSp>
        <p:sp>
          <p:nvSpPr>
            <p:cNvPr id="201" name="任意多边形 200"/>
            <p:cNvSpPr/>
            <p:nvPr/>
          </p:nvSpPr>
          <p:spPr>
            <a:xfrm rot="17710058" flipH="1">
              <a:off x="3040626" y="3478096"/>
              <a:ext cx="2991310" cy="1830634"/>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noFill/>
            <a:ln w="57150" cap="flat" cmpd="sng" algn="ctr">
              <a:solidFill>
                <a:srgbClr val="4F81BD">
                  <a:shade val="95000"/>
                  <a:satMod val="105000"/>
                </a:srgbClr>
              </a:solidFill>
              <a:prstDash val="solid"/>
              <a:headEnd type="none" w="med" len="med"/>
              <a:tailEnd type="triangle" w="med" len="med"/>
            </a:ln>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a:ea typeface="宋体"/>
              </a:endParaRPr>
            </a:p>
          </p:txBody>
        </p:sp>
        <p:sp>
          <p:nvSpPr>
            <p:cNvPr id="202" name="任意多边形 201"/>
            <p:cNvSpPr/>
            <p:nvPr/>
          </p:nvSpPr>
          <p:spPr>
            <a:xfrm rot="8483817">
              <a:off x="1994740" y="2118931"/>
              <a:ext cx="3108887" cy="1905756"/>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noFill/>
            <a:ln w="57150" cap="flat" cmpd="sng" algn="ctr">
              <a:solidFill>
                <a:srgbClr val="4F81BD">
                  <a:shade val="95000"/>
                  <a:satMod val="105000"/>
                </a:srgbClr>
              </a:solidFill>
              <a:prstDash val="solid"/>
              <a:headEnd type="none" w="med" len="med"/>
              <a:tailEnd type="triangle" w="med" len="med"/>
            </a:ln>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a:ea typeface="宋体"/>
              </a:endParaRPr>
            </a:p>
          </p:txBody>
        </p:sp>
        <p:sp>
          <p:nvSpPr>
            <p:cNvPr id="203" name="任意多边形 202"/>
            <p:cNvSpPr/>
            <p:nvPr/>
          </p:nvSpPr>
          <p:spPr>
            <a:xfrm>
              <a:off x="1285852" y="1160060"/>
              <a:ext cx="2767533" cy="2483254"/>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noFill/>
            <a:ln w="57150" cap="flat" cmpd="sng" algn="ctr">
              <a:solidFill>
                <a:srgbClr val="4F81BD">
                  <a:shade val="95000"/>
                  <a:satMod val="105000"/>
                </a:srgbClr>
              </a:solidFill>
              <a:prstDash val="solid"/>
              <a:headEnd type="none" w="med" len="med"/>
              <a:tailEnd type="triangle" w="med" len="med"/>
            </a:ln>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a:ea typeface="宋体"/>
              </a:endParaRPr>
            </a:p>
          </p:txBody>
        </p:sp>
        <p:pic>
          <p:nvPicPr>
            <p:cNvPr id="204" name="图片 203" descr="Misc-Buddy-Blue-icon.png"/>
            <p:cNvPicPr>
              <a:picLocks noChangeAspect="1"/>
            </p:cNvPicPr>
            <p:nvPr/>
          </p:nvPicPr>
          <p:blipFill>
            <a:blip r:embed="rId3" cstate="print"/>
            <a:stretch>
              <a:fillRect/>
            </a:stretch>
          </p:blipFill>
          <p:spPr>
            <a:xfrm>
              <a:off x="3786182" y="428604"/>
              <a:ext cx="1500198" cy="1500198"/>
            </a:xfrm>
            <a:prstGeom prst="rect">
              <a:avLst/>
            </a:prstGeom>
          </p:spPr>
        </p:pic>
        <p:pic>
          <p:nvPicPr>
            <p:cNvPr id="205" name="图片 204" descr="Misc-Buddy-Blue-icon.png"/>
            <p:cNvPicPr>
              <a:picLocks noChangeAspect="1"/>
            </p:cNvPicPr>
            <p:nvPr/>
          </p:nvPicPr>
          <p:blipFill>
            <a:blip r:embed="rId3" cstate="print"/>
            <a:stretch>
              <a:fillRect/>
            </a:stretch>
          </p:blipFill>
          <p:spPr>
            <a:xfrm>
              <a:off x="571472" y="3214686"/>
              <a:ext cx="1428760" cy="1428760"/>
            </a:xfrm>
            <a:prstGeom prst="rect">
              <a:avLst/>
            </a:prstGeom>
          </p:spPr>
        </p:pic>
        <p:pic>
          <p:nvPicPr>
            <p:cNvPr id="206" name="图片 205" descr="Misc-Buddy-Blue-icon.png"/>
            <p:cNvPicPr>
              <a:picLocks noChangeAspect="1"/>
            </p:cNvPicPr>
            <p:nvPr/>
          </p:nvPicPr>
          <p:blipFill>
            <a:blip r:embed="rId3" cstate="print"/>
            <a:stretch>
              <a:fillRect/>
            </a:stretch>
          </p:blipFill>
          <p:spPr>
            <a:xfrm>
              <a:off x="5643570" y="2285991"/>
              <a:ext cx="1500198" cy="1500198"/>
            </a:xfrm>
            <a:prstGeom prst="rect">
              <a:avLst/>
            </a:prstGeom>
          </p:spPr>
        </p:pic>
        <p:pic>
          <p:nvPicPr>
            <p:cNvPr id="207" name="图片 206" descr="Misc-Buddy-Blue-icon.png"/>
            <p:cNvPicPr>
              <a:picLocks noChangeAspect="1"/>
            </p:cNvPicPr>
            <p:nvPr/>
          </p:nvPicPr>
          <p:blipFill>
            <a:blip r:embed="rId3" cstate="print"/>
            <a:stretch>
              <a:fillRect/>
            </a:stretch>
          </p:blipFill>
          <p:spPr>
            <a:xfrm>
              <a:off x="2000232" y="4714884"/>
              <a:ext cx="1500198" cy="1500198"/>
            </a:xfrm>
            <a:prstGeom prst="rect">
              <a:avLst/>
            </a:prstGeom>
          </p:spPr>
        </p:pic>
        <p:pic>
          <p:nvPicPr>
            <p:cNvPr id="208" name="图片 207" descr="Misc-Buddy-Blue-icon.png"/>
            <p:cNvPicPr>
              <a:picLocks noChangeAspect="1"/>
            </p:cNvPicPr>
            <p:nvPr/>
          </p:nvPicPr>
          <p:blipFill>
            <a:blip r:embed="rId3" cstate="print"/>
            <a:stretch>
              <a:fillRect/>
            </a:stretch>
          </p:blipFill>
          <p:spPr>
            <a:xfrm>
              <a:off x="4929190" y="5143512"/>
              <a:ext cx="1500198" cy="1500198"/>
            </a:xfrm>
            <a:prstGeom prst="rect">
              <a:avLst/>
            </a:prstGeom>
          </p:spPr>
        </p:pic>
        <p:pic>
          <p:nvPicPr>
            <p:cNvPr id="209" name="图片 208" descr="new-message-icon.png"/>
            <p:cNvPicPr>
              <a:picLocks noChangeAspect="1"/>
            </p:cNvPicPr>
            <p:nvPr/>
          </p:nvPicPr>
          <p:blipFill>
            <a:blip r:embed="rId4" cstate="print"/>
            <a:stretch>
              <a:fillRect/>
            </a:stretch>
          </p:blipFill>
          <p:spPr>
            <a:xfrm>
              <a:off x="4143372" y="3357562"/>
              <a:ext cx="928694" cy="928694"/>
            </a:xfrm>
            <a:prstGeom prst="rect">
              <a:avLst/>
            </a:prstGeom>
          </p:spPr>
        </p:pic>
        <p:pic>
          <p:nvPicPr>
            <p:cNvPr id="210" name="图片 209" descr="phone-green-glow-icon.png"/>
            <p:cNvPicPr>
              <a:picLocks noChangeAspect="1"/>
            </p:cNvPicPr>
            <p:nvPr/>
          </p:nvPicPr>
          <p:blipFill>
            <a:blip r:embed="rId5" cstate="print"/>
            <a:stretch>
              <a:fillRect/>
            </a:stretch>
          </p:blipFill>
          <p:spPr>
            <a:xfrm>
              <a:off x="3714744" y="2643182"/>
              <a:ext cx="785818" cy="785818"/>
            </a:xfrm>
            <a:prstGeom prst="rect">
              <a:avLst/>
            </a:prstGeom>
          </p:spPr>
        </p:pic>
        <p:pic>
          <p:nvPicPr>
            <p:cNvPr id="211" name="图片 210" descr="phone-green-glow-icon.png"/>
            <p:cNvPicPr>
              <a:picLocks noChangeAspect="1"/>
            </p:cNvPicPr>
            <p:nvPr/>
          </p:nvPicPr>
          <p:blipFill>
            <a:blip r:embed="rId5" cstate="print"/>
            <a:stretch>
              <a:fillRect/>
            </a:stretch>
          </p:blipFill>
          <p:spPr>
            <a:xfrm>
              <a:off x="1928794" y="1500174"/>
              <a:ext cx="785818" cy="785818"/>
            </a:xfrm>
            <a:prstGeom prst="rect">
              <a:avLst/>
            </a:prstGeom>
          </p:spPr>
        </p:pic>
        <p:sp>
          <p:nvSpPr>
            <p:cNvPr id="212" name="TextBox 211"/>
            <p:cNvSpPr txBox="1"/>
            <p:nvPr/>
          </p:nvSpPr>
          <p:spPr>
            <a:xfrm>
              <a:off x="64059" y="1455927"/>
              <a:ext cx="1977028" cy="829248"/>
            </a:xfrm>
            <a:prstGeom prst="rect">
              <a:avLst/>
            </a:prstGeom>
            <a:noFill/>
            <a:ln w="22225">
              <a:noFill/>
            </a:ln>
          </p:spPr>
          <p:txBody>
            <a:bodyPr wrap="square" rtlCol="0">
              <a:spAutoFit/>
            </a:bodyPr>
            <a:lstStyle/>
            <a:p>
              <a:pPr algn="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From Home</a:t>
              </a:r>
            </a:p>
            <a:p>
              <a:pPr algn="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08:40</a:t>
              </a:r>
              <a:endParaRPr lang="zh-CN" altLang="en-US" sz="1015" b="1" kern="0" dirty="0">
                <a:solidFill>
                  <a:sysClr val="windowText" lastClr="000000"/>
                </a:solidFill>
                <a:latin typeface="Times New Roman" pitchFamily="18" charset="0"/>
                <a:cs typeface="Times New Roman" pitchFamily="18" charset="0"/>
              </a:endParaRPr>
            </a:p>
          </p:txBody>
        </p:sp>
        <p:sp>
          <p:nvSpPr>
            <p:cNvPr id="213" name="TextBox 212"/>
            <p:cNvSpPr txBox="1"/>
            <p:nvPr/>
          </p:nvSpPr>
          <p:spPr>
            <a:xfrm>
              <a:off x="2045804" y="2624783"/>
              <a:ext cx="1736314" cy="829248"/>
            </a:xfrm>
            <a:prstGeom prst="rect">
              <a:avLst/>
            </a:prstGeom>
            <a:noFill/>
          </p:spPr>
          <p:txBody>
            <a:bodyPr wrap="square" rtlCol="0">
              <a:spAutoFit/>
            </a:bodyPr>
            <a:lstStyle/>
            <a:p>
              <a:pPr algn="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From Office</a:t>
              </a:r>
            </a:p>
            <a:p>
              <a:pPr algn="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11:35</a:t>
              </a:r>
              <a:endParaRPr lang="zh-CN" altLang="en-US" sz="1015" b="1" kern="0" dirty="0">
                <a:solidFill>
                  <a:sysClr val="windowText" lastClr="000000"/>
                </a:solidFill>
                <a:latin typeface="Times New Roman" pitchFamily="18" charset="0"/>
                <a:cs typeface="Times New Roman" pitchFamily="18" charset="0"/>
              </a:endParaRPr>
            </a:p>
          </p:txBody>
        </p:sp>
        <p:pic>
          <p:nvPicPr>
            <p:cNvPr id="214" name="图片 213" descr="new-message-icon.png"/>
            <p:cNvPicPr>
              <a:picLocks noChangeAspect="1"/>
            </p:cNvPicPr>
            <p:nvPr/>
          </p:nvPicPr>
          <p:blipFill>
            <a:blip r:embed="rId4" cstate="print"/>
            <a:stretch>
              <a:fillRect/>
            </a:stretch>
          </p:blipFill>
          <p:spPr>
            <a:xfrm>
              <a:off x="3643306" y="5143512"/>
              <a:ext cx="928694" cy="928694"/>
            </a:xfrm>
            <a:prstGeom prst="rect">
              <a:avLst/>
            </a:prstGeom>
          </p:spPr>
        </p:pic>
        <p:sp>
          <p:nvSpPr>
            <p:cNvPr id="215" name="TextBox 214"/>
            <p:cNvSpPr txBox="1"/>
            <p:nvPr/>
          </p:nvSpPr>
          <p:spPr>
            <a:xfrm>
              <a:off x="5314607" y="1351025"/>
              <a:ext cx="2746279" cy="829248"/>
            </a:xfrm>
            <a:prstGeom prst="rect">
              <a:avLst/>
            </a:prstGeom>
            <a:noFill/>
            <a:ln w="22225" cap="flat" cmpd="sng" algn="ctr">
              <a:noFill/>
              <a:prstDash val="solid"/>
            </a:ln>
            <a:effectLst/>
          </p:spPr>
          <p:txBody>
            <a:bodyPr wrap="square" rtlCol="0">
              <a:spAutoFit/>
            </a:bodyPr>
            <a:lstStyle/>
            <a:p>
              <a:pPr defTabSz="844083" fontAlgn="auto">
                <a:spcBef>
                  <a:spcPts val="0"/>
                </a:spcBef>
                <a:spcAft>
                  <a:spcPts val="0"/>
                </a:spcAft>
                <a:defRPr/>
              </a:pPr>
              <a:r>
                <a:rPr lang="en-US" altLang="zh-CN" sz="1015" b="1" kern="0" dirty="0">
                  <a:solidFill>
                    <a:sysClr val="windowText" lastClr="000000"/>
                  </a:solidFill>
                  <a:latin typeface="Times New Roman" pitchFamily="18" charset="0"/>
                  <a:ea typeface="宋体"/>
                  <a:cs typeface="Times New Roman" pitchFamily="18" charset="0"/>
                </a:rPr>
                <a:t>Both in office</a:t>
              </a:r>
            </a:p>
            <a:p>
              <a:pPr defTabSz="844083" fontAlgn="auto">
                <a:spcBef>
                  <a:spcPts val="0"/>
                </a:spcBef>
                <a:spcAft>
                  <a:spcPts val="0"/>
                </a:spcAft>
                <a:defRPr/>
              </a:pPr>
              <a:r>
                <a:rPr lang="en-US" altLang="zh-CN" sz="1015" b="1" kern="0" dirty="0">
                  <a:solidFill>
                    <a:sysClr val="windowText" lastClr="000000"/>
                  </a:solidFill>
                  <a:latin typeface="Times New Roman" pitchFamily="18" charset="0"/>
                  <a:ea typeface="宋体"/>
                  <a:cs typeface="Times New Roman" pitchFamily="18" charset="0"/>
                </a:rPr>
                <a:t>08:00 – 18:00</a:t>
              </a:r>
              <a:endParaRPr lang="zh-CN" altLang="en-US" sz="1015" b="1" kern="0" dirty="0">
                <a:solidFill>
                  <a:sysClr val="windowText" lastClr="000000"/>
                </a:solidFill>
                <a:latin typeface="Times New Roman" pitchFamily="18" charset="0"/>
                <a:ea typeface="宋体"/>
                <a:cs typeface="Times New Roman" pitchFamily="18" charset="0"/>
              </a:endParaRPr>
            </a:p>
          </p:txBody>
        </p:sp>
        <p:pic>
          <p:nvPicPr>
            <p:cNvPr id="216" name="图片 215" descr="phone-green-glow-icon.png"/>
            <p:cNvPicPr>
              <a:picLocks noChangeAspect="1"/>
            </p:cNvPicPr>
            <p:nvPr/>
          </p:nvPicPr>
          <p:blipFill>
            <a:blip r:embed="rId5" cstate="print"/>
            <a:stretch>
              <a:fillRect/>
            </a:stretch>
          </p:blipFill>
          <p:spPr>
            <a:xfrm>
              <a:off x="6072198" y="3929066"/>
              <a:ext cx="785818" cy="785818"/>
            </a:xfrm>
            <a:prstGeom prst="rect">
              <a:avLst/>
            </a:prstGeom>
          </p:spPr>
        </p:pic>
        <p:sp>
          <p:nvSpPr>
            <p:cNvPr id="217" name="TextBox 216"/>
            <p:cNvSpPr txBox="1"/>
            <p:nvPr/>
          </p:nvSpPr>
          <p:spPr>
            <a:xfrm>
              <a:off x="4045485" y="4013178"/>
              <a:ext cx="1753276" cy="829248"/>
            </a:xfrm>
            <a:prstGeom prst="rect">
              <a:avLst/>
            </a:prstGeom>
            <a:noFill/>
          </p:spPr>
          <p:txBody>
            <a:bodyPr wrap="square" rtlCol="0">
              <a:spAutoFit/>
            </a:bodyPr>
            <a:lstStyle/>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From Office</a:t>
              </a:r>
            </a:p>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15:20</a:t>
              </a:r>
              <a:endParaRPr lang="zh-CN" altLang="en-US" sz="1015" b="1" kern="0" dirty="0">
                <a:solidFill>
                  <a:sysClr val="windowText" lastClr="000000"/>
                </a:solidFill>
                <a:latin typeface="Times New Roman" pitchFamily="18" charset="0"/>
                <a:cs typeface="Times New Roman" pitchFamily="18" charset="0"/>
              </a:endParaRPr>
            </a:p>
          </p:txBody>
        </p:sp>
        <p:sp>
          <p:nvSpPr>
            <p:cNvPr id="218" name="TextBox 217"/>
            <p:cNvSpPr txBox="1"/>
            <p:nvPr/>
          </p:nvSpPr>
          <p:spPr>
            <a:xfrm>
              <a:off x="3123982" y="5971852"/>
              <a:ext cx="1934979" cy="829248"/>
            </a:xfrm>
            <a:prstGeom prst="rect">
              <a:avLst/>
            </a:prstGeom>
            <a:noFill/>
          </p:spPr>
          <p:txBody>
            <a:bodyPr wrap="square" rtlCol="0">
              <a:spAutoFit/>
            </a:bodyPr>
            <a:lstStyle/>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From Outside</a:t>
              </a:r>
            </a:p>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21:30</a:t>
              </a:r>
              <a:endParaRPr lang="zh-CN" altLang="en-US" sz="1015" b="1" kern="0" dirty="0">
                <a:solidFill>
                  <a:sysClr val="windowText" lastClr="000000"/>
                </a:solidFill>
                <a:latin typeface="Times New Roman" pitchFamily="18" charset="0"/>
                <a:cs typeface="Times New Roman" pitchFamily="18" charset="0"/>
              </a:endParaRPr>
            </a:p>
          </p:txBody>
        </p:sp>
        <p:sp>
          <p:nvSpPr>
            <p:cNvPr id="219" name="TextBox 218"/>
            <p:cNvSpPr txBox="1"/>
            <p:nvPr/>
          </p:nvSpPr>
          <p:spPr>
            <a:xfrm>
              <a:off x="6723260" y="3929065"/>
              <a:ext cx="2146185" cy="829248"/>
            </a:xfrm>
            <a:prstGeom prst="rect">
              <a:avLst/>
            </a:prstGeom>
            <a:noFill/>
          </p:spPr>
          <p:txBody>
            <a:bodyPr wrap="square" rtlCol="0">
              <a:spAutoFit/>
            </a:bodyPr>
            <a:lstStyle/>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From Office</a:t>
              </a:r>
            </a:p>
            <a:p>
              <a:pPr defTabSz="844083" fontAlgn="auto">
                <a:spcBef>
                  <a:spcPts val="0"/>
                </a:spcBef>
                <a:spcAft>
                  <a:spcPts val="0"/>
                </a:spcAft>
                <a:defRPr/>
              </a:pPr>
              <a:r>
                <a:rPr lang="en-US" altLang="zh-CN" sz="1015" b="1" kern="0" dirty="0">
                  <a:solidFill>
                    <a:sysClr val="windowText" lastClr="000000"/>
                  </a:solidFill>
                  <a:latin typeface="Times New Roman" pitchFamily="18" charset="0"/>
                  <a:cs typeface="Times New Roman" pitchFamily="18" charset="0"/>
                </a:rPr>
                <a:t>17:55</a:t>
              </a:r>
              <a:endParaRPr lang="zh-CN" altLang="en-US" sz="1015" b="1" kern="0" dirty="0">
                <a:solidFill>
                  <a:sysClr val="windowText" lastClr="000000"/>
                </a:solidFill>
                <a:latin typeface="Times New Roman" pitchFamily="18" charset="0"/>
                <a:cs typeface="Times New Roman" pitchFamily="18" charset="0"/>
              </a:endParaRPr>
            </a:p>
          </p:txBody>
        </p:sp>
      </p:grpSp>
      <p:grpSp>
        <p:nvGrpSpPr>
          <p:cNvPr id="4" name="组合 244"/>
          <p:cNvGrpSpPr/>
          <p:nvPr/>
        </p:nvGrpSpPr>
        <p:grpSpPr>
          <a:xfrm>
            <a:off x="4007922" y="1987967"/>
            <a:ext cx="5207548" cy="3019186"/>
            <a:chOff x="4007922" y="2023290"/>
            <a:chExt cx="5207548" cy="3270785"/>
          </a:xfrm>
        </p:grpSpPr>
        <p:sp>
          <p:nvSpPr>
            <p:cNvPr id="220" name="右箭头 219"/>
            <p:cNvSpPr/>
            <p:nvPr/>
          </p:nvSpPr>
          <p:spPr>
            <a:xfrm>
              <a:off x="4007922" y="3106882"/>
              <a:ext cx="843148" cy="644236"/>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844083" fontAlgn="auto">
                <a:spcBef>
                  <a:spcPts val="0"/>
                </a:spcBef>
                <a:spcAft>
                  <a:spcPts val="0"/>
                </a:spcAft>
                <a:defRPr/>
              </a:pPr>
              <a:endParaRPr lang="zh-CN" altLang="en-US" sz="1662" kern="0">
                <a:solidFill>
                  <a:sysClr val="window" lastClr="FFFFFF"/>
                </a:solidFill>
                <a:latin typeface="Calibri"/>
                <a:ea typeface="宋体"/>
              </a:endParaRPr>
            </a:p>
          </p:txBody>
        </p:sp>
        <p:grpSp>
          <p:nvGrpSpPr>
            <p:cNvPr id="5" name="组合 220"/>
            <p:cNvGrpSpPr/>
            <p:nvPr/>
          </p:nvGrpSpPr>
          <p:grpSpPr>
            <a:xfrm>
              <a:off x="4857752" y="2023290"/>
              <a:ext cx="4357718" cy="3270785"/>
              <a:chOff x="4857752" y="2023290"/>
              <a:chExt cx="4357718" cy="3270785"/>
            </a:xfrm>
          </p:grpSpPr>
          <p:cxnSp>
            <p:nvCxnSpPr>
              <p:cNvPr id="222" name="直接连接符 221"/>
              <p:cNvCxnSpPr/>
              <p:nvPr/>
            </p:nvCxnSpPr>
            <p:spPr>
              <a:xfrm flipV="1">
                <a:off x="5963757" y="3629025"/>
                <a:ext cx="1732443" cy="1137463"/>
              </a:xfrm>
              <a:prstGeom prst="line">
                <a:avLst/>
              </a:prstGeom>
              <a:noFill/>
              <a:ln w="57150" cap="flat" cmpd="sng" algn="ctr">
                <a:solidFill>
                  <a:srgbClr val="00B050"/>
                </a:solidFill>
                <a:prstDash val="lgDashDot"/>
              </a:ln>
              <a:effectLst/>
            </p:spPr>
          </p:cxnSp>
          <p:grpSp>
            <p:nvGrpSpPr>
              <p:cNvPr id="6" name="组合 222"/>
              <p:cNvGrpSpPr/>
              <p:nvPr/>
            </p:nvGrpSpPr>
            <p:grpSpPr>
              <a:xfrm>
                <a:off x="4857752" y="2023290"/>
                <a:ext cx="4357718" cy="3249450"/>
                <a:chOff x="571472" y="428604"/>
                <a:chExt cx="8676574" cy="6215106"/>
              </a:xfrm>
            </p:grpSpPr>
            <p:sp>
              <p:nvSpPr>
                <p:cNvPr id="231" name="矩形 230"/>
                <p:cNvSpPr/>
                <p:nvPr/>
              </p:nvSpPr>
              <p:spPr>
                <a:xfrm>
                  <a:off x="5605981" y="493803"/>
                  <a:ext cx="3357588" cy="1130258"/>
                </a:xfrm>
                <a:prstGeom prst="rect">
                  <a:avLst/>
                </a:prstGeom>
                <a:solidFill>
                  <a:sysClr val="window" lastClr="FFFFFF"/>
                </a:solidFill>
                <a:ln w="12700" cap="flat" cmpd="sng" algn="ctr">
                  <a:solidFill>
                    <a:srgbClr val="1F497D">
                      <a:lumMod val="60000"/>
                      <a:lumOff val="40000"/>
                    </a:srgbClr>
                  </a:solidFill>
                  <a:prstDash val="solid"/>
                </a:ln>
                <a:effectLst/>
              </p:spPr>
              <p:txBody>
                <a:bodyPr rtlCol="0" anchor="ctr"/>
                <a:lstStyle/>
                <a:p>
                  <a:pPr algn="ctr" defTabSz="844083" fontAlgn="auto">
                    <a:spcBef>
                      <a:spcPts val="0"/>
                    </a:spcBef>
                    <a:spcAft>
                      <a:spcPts val="0"/>
                    </a:spcAft>
                    <a:defRPr/>
                  </a:pPr>
                  <a:endParaRPr lang="zh-CN" altLang="en-US" sz="1662" kern="0">
                    <a:solidFill>
                      <a:sysClr val="windowText" lastClr="000000"/>
                    </a:solidFill>
                    <a:latin typeface="Calibri" pitchFamily="34" charset="0"/>
                    <a:ea typeface="宋体"/>
                    <a:cs typeface="Calibri" pitchFamily="34" charset="0"/>
                  </a:endParaRPr>
                </a:p>
              </p:txBody>
            </p:sp>
            <p:cxnSp>
              <p:nvCxnSpPr>
                <p:cNvPr id="232" name="直接连接符 231"/>
                <p:cNvCxnSpPr/>
                <p:nvPr/>
              </p:nvCxnSpPr>
              <p:spPr>
                <a:xfrm rot="16200000" flipV="1">
                  <a:off x="4812196" y="1771513"/>
                  <a:ext cx="1652408" cy="1577419"/>
                </a:xfrm>
                <a:prstGeom prst="line">
                  <a:avLst/>
                </a:prstGeom>
                <a:noFill/>
                <a:ln w="57150" cap="flat" cmpd="sng" algn="ctr">
                  <a:solidFill>
                    <a:srgbClr val="00B050"/>
                  </a:solidFill>
                  <a:prstDash val="lgDashDot"/>
                </a:ln>
                <a:effectLst/>
              </p:spPr>
            </p:cxnSp>
            <p:cxnSp>
              <p:nvCxnSpPr>
                <p:cNvPr id="233" name="直接连接符 232"/>
                <p:cNvCxnSpPr/>
                <p:nvPr/>
              </p:nvCxnSpPr>
              <p:spPr>
                <a:xfrm rot="5400000" flipH="1" flipV="1">
                  <a:off x="1801349" y="2505621"/>
                  <a:ext cx="3623328" cy="1716717"/>
                </a:xfrm>
                <a:prstGeom prst="line">
                  <a:avLst/>
                </a:prstGeom>
                <a:noFill/>
                <a:ln w="57150" cap="flat" cmpd="sng" algn="ctr">
                  <a:solidFill>
                    <a:srgbClr val="00B050"/>
                  </a:solidFill>
                  <a:prstDash val="lgDashDot"/>
                </a:ln>
                <a:effectLst/>
              </p:spPr>
            </p:cxnSp>
            <p:cxnSp>
              <p:nvCxnSpPr>
                <p:cNvPr id="234" name="直接连接符 233"/>
                <p:cNvCxnSpPr/>
                <p:nvPr/>
              </p:nvCxnSpPr>
              <p:spPr>
                <a:xfrm flipV="1">
                  <a:off x="1357290" y="1571612"/>
                  <a:ext cx="3000396" cy="2428892"/>
                </a:xfrm>
                <a:prstGeom prst="line">
                  <a:avLst/>
                </a:prstGeom>
                <a:noFill/>
                <a:ln w="57150" cap="flat" cmpd="sng" algn="ctr">
                  <a:solidFill>
                    <a:srgbClr val="FF0000"/>
                  </a:solidFill>
                  <a:prstDash val="solid"/>
                </a:ln>
                <a:effectLst/>
              </p:spPr>
            </p:cxnSp>
            <p:cxnSp>
              <p:nvCxnSpPr>
                <p:cNvPr id="235" name="直接连接符 234"/>
                <p:cNvCxnSpPr/>
                <p:nvPr/>
              </p:nvCxnSpPr>
              <p:spPr>
                <a:xfrm>
                  <a:off x="2428860" y="5715016"/>
                  <a:ext cx="2928958" cy="214314"/>
                </a:xfrm>
                <a:prstGeom prst="line">
                  <a:avLst/>
                </a:prstGeom>
                <a:noFill/>
                <a:ln w="57150" cap="flat" cmpd="sng" algn="ctr">
                  <a:solidFill>
                    <a:srgbClr val="FF0000"/>
                  </a:solidFill>
                  <a:prstDash val="solid"/>
                </a:ln>
                <a:effectLst/>
              </p:spPr>
            </p:cxnSp>
            <p:cxnSp>
              <p:nvCxnSpPr>
                <p:cNvPr id="236" name="直接连接符 235"/>
                <p:cNvCxnSpPr/>
                <p:nvPr/>
              </p:nvCxnSpPr>
              <p:spPr>
                <a:xfrm rot="5400000">
                  <a:off x="4928687" y="4270138"/>
                  <a:ext cx="2286016" cy="714380"/>
                </a:xfrm>
                <a:prstGeom prst="line">
                  <a:avLst/>
                </a:prstGeom>
                <a:noFill/>
                <a:ln w="57150" cap="flat" cmpd="sng" algn="ctr">
                  <a:solidFill>
                    <a:srgbClr val="FF0000"/>
                  </a:solidFill>
                  <a:prstDash val="solid"/>
                </a:ln>
                <a:effectLst/>
              </p:spPr>
            </p:cxnSp>
            <p:pic>
              <p:nvPicPr>
                <p:cNvPr id="237" name="图片 236" descr="Misc-Buddy-Blue-icon.png"/>
                <p:cNvPicPr>
                  <a:picLocks noChangeAspect="1"/>
                </p:cNvPicPr>
                <p:nvPr/>
              </p:nvPicPr>
              <p:blipFill>
                <a:blip r:embed="rId3" cstate="print"/>
                <a:stretch>
                  <a:fillRect/>
                </a:stretch>
              </p:blipFill>
              <p:spPr>
                <a:xfrm>
                  <a:off x="3786182" y="428604"/>
                  <a:ext cx="1500198" cy="1500198"/>
                </a:xfrm>
                <a:prstGeom prst="rect">
                  <a:avLst/>
                </a:prstGeom>
              </p:spPr>
            </p:pic>
            <p:pic>
              <p:nvPicPr>
                <p:cNvPr id="238" name="图片 237" descr="Misc-Buddy-Blue-icon.png"/>
                <p:cNvPicPr>
                  <a:picLocks noChangeAspect="1"/>
                </p:cNvPicPr>
                <p:nvPr/>
              </p:nvPicPr>
              <p:blipFill>
                <a:blip r:embed="rId3" cstate="print"/>
                <a:stretch>
                  <a:fillRect/>
                </a:stretch>
              </p:blipFill>
              <p:spPr>
                <a:xfrm>
                  <a:off x="571472" y="3214686"/>
                  <a:ext cx="1428760" cy="1428760"/>
                </a:xfrm>
                <a:prstGeom prst="rect">
                  <a:avLst/>
                </a:prstGeom>
              </p:spPr>
            </p:pic>
            <p:pic>
              <p:nvPicPr>
                <p:cNvPr id="239" name="图片 238" descr="Misc-Buddy-Blue-icon.png"/>
                <p:cNvPicPr>
                  <a:picLocks noChangeAspect="1"/>
                </p:cNvPicPr>
                <p:nvPr/>
              </p:nvPicPr>
              <p:blipFill>
                <a:blip r:embed="rId3" cstate="print"/>
                <a:stretch>
                  <a:fillRect/>
                </a:stretch>
              </p:blipFill>
              <p:spPr>
                <a:xfrm>
                  <a:off x="5643569" y="2285992"/>
                  <a:ext cx="1500198" cy="1500198"/>
                </a:xfrm>
                <a:prstGeom prst="rect">
                  <a:avLst/>
                </a:prstGeom>
              </p:spPr>
            </p:pic>
            <p:pic>
              <p:nvPicPr>
                <p:cNvPr id="240" name="图片 239" descr="Misc-Buddy-Blue-icon.png"/>
                <p:cNvPicPr>
                  <a:picLocks noChangeAspect="1"/>
                </p:cNvPicPr>
                <p:nvPr/>
              </p:nvPicPr>
              <p:blipFill>
                <a:blip r:embed="rId3" cstate="print"/>
                <a:stretch>
                  <a:fillRect/>
                </a:stretch>
              </p:blipFill>
              <p:spPr>
                <a:xfrm>
                  <a:off x="2000232" y="4714884"/>
                  <a:ext cx="1500198" cy="1500198"/>
                </a:xfrm>
                <a:prstGeom prst="rect">
                  <a:avLst/>
                </a:prstGeom>
              </p:spPr>
            </p:pic>
            <p:pic>
              <p:nvPicPr>
                <p:cNvPr id="241" name="图片 240" descr="Misc-Buddy-Blue-icon.png"/>
                <p:cNvPicPr>
                  <a:picLocks noChangeAspect="1"/>
                </p:cNvPicPr>
                <p:nvPr/>
              </p:nvPicPr>
              <p:blipFill>
                <a:blip r:embed="rId3" cstate="print"/>
                <a:stretch>
                  <a:fillRect/>
                </a:stretch>
              </p:blipFill>
              <p:spPr>
                <a:xfrm>
                  <a:off x="4929190" y="5143512"/>
                  <a:ext cx="1500198" cy="1500198"/>
                </a:xfrm>
                <a:prstGeom prst="rect">
                  <a:avLst/>
                </a:prstGeom>
              </p:spPr>
            </p:pic>
            <p:sp>
              <p:nvSpPr>
                <p:cNvPr id="242" name="TextBox 241"/>
                <p:cNvSpPr txBox="1"/>
                <p:nvPr/>
              </p:nvSpPr>
              <p:spPr>
                <a:xfrm>
                  <a:off x="7104905" y="448603"/>
                  <a:ext cx="2143141" cy="1015318"/>
                </a:xfrm>
                <a:prstGeom prst="rect">
                  <a:avLst/>
                </a:prstGeom>
                <a:noFill/>
              </p:spPr>
              <p:txBody>
                <a:bodyPr wrap="square" rtlCol="0">
                  <a:spAutoFit/>
                </a:bodyPr>
                <a:lstStyle/>
                <a:p>
                  <a:pPr defTabSz="844083" fontAlgn="auto">
                    <a:spcBef>
                      <a:spcPts val="0"/>
                    </a:spcBef>
                    <a:spcAft>
                      <a:spcPts val="0"/>
                    </a:spcAft>
                    <a:defRPr/>
                  </a:pPr>
                  <a:r>
                    <a:rPr lang="en-US" altLang="zh-CN" sz="1292" b="1" kern="0" dirty="0">
                      <a:solidFill>
                        <a:sysClr val="windowText" lastClr="000000"/>
                      </a:solidFill>
                      <a:latin typeface="Calibri" pitchFamily="34" charset="0"/>
                      <a:cs typeface="Calibri" pitchFamily="34" charset="0"/>
                    </a:rPr>
                    <a:t>Friends</a:t>
                  </a:r>
                </a:p>
                <a:p>
                  <a:pPr defTabSz="844083" fontAlgn="auto">
                    <a:spcBef>
                      <a:spcPts val="0"/>
                    </a:spcBef>
                    <a:spcAft>
                      <a:spcPts val="0"/>
                    </a:spcAft>
                    <a:defRPr/>
                  </a:pPr>
                  <a:r>
                    <a:rPr lang="en-US" altLang="zh-CN" sz="1292" b="1" kern="0" dirty="0">
                      <a:solidFill>
                        <a:sysClr val="windowText" lastClr="000000"/>
                      </a:solidFill>
                      <a:latin typeface="Calibri" pitchFamily="34" charset="0"/>
                      <a:cs typeface="Calibri" pitchFamily="34" charset="0"/>
                    </a:rPr>
                    <a:t>Other</a:t>
                  </a:r>
                </a:p>
              </p:txBody>
            </p:sp>
            <p:cxnSp>
              <p:nvCxnSpPr>
                <p:cNvPr id="243" name="直接连接符 242"/>
                <p:cNvCxnSpPr/>
                <p:nvPr/>
              </p:nvCxnSpPr>
              <p:spPr>
                <a:xfrm>
                  <a:off x="5749785" y="1175780"/>
                  <a:ext cx="1290221" cy="2712"/>
                </a:xfrm>
                <a:prstGeom prst="line">
                  <a:avLst/>
                </a:prstGeom>
                <a:noFill/>
                <a:ln w="31750" cap="flat" cmpd="sng" algn="ctr">
                  <a:solidFill>
                    <a:srgbClr val="FF0000"/>
                  </a:solidFill>
                  <a:prstDash val="solid"/>
                </a:ln>
                <a:effectLst/>
              </p:spPr>
            </p:cxnSp>
          </p:grpSp>
          <p:cxnSp>
            <p:nvCxnSpPr>
              <p:cNvPr id="224" name="直接连接符 223"/>
              <p:cNvCxnSpPr/>
              <p:nvPr/>
            </p:nvCxnSpPr>
            <p:spPr>
              <a:xfrm>
                <a:off x="7457705" y="2208809"/>
                <a:ext cx="648000" cy="1"/>
              </a:xfrm>
              <a:prstGeom prst="line">
                <a:avLst/>
              </a:prstGeom>
              <a:noFill/>
              <a:ln w="31750" cap="flat" cmpd="sng" algn="ctr">
                <a:solidFill>
                  <a:srgbClr val="00B050"/>
                </a:solidFill>
                <a:prstDash val="lgDashDot"/>
              </a:ln>
              <a:effectLst/>
            </p:spPr>
          </p:cxnSp>
          <p:sp>
            <p:nvSpPr>
              <p:cNvPr id="225" name="TextBox 224"/>
              <p:cNvSpPr txBox="1"/>
              <p:nvPr/>
            </p:nvSpPr>
            <p:spPr>
              <a:xfrm>
                <a:off x="5476875" y="2895600"/>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FF0000"/>
                    </a:solidFill>
                    <a:latin typeface="Calibri" pitchFamily="34" charset="0"/>
                    <a:cs typeface="Calibri" pitchFamily="34" charset="0"/>
                  </a:rPr>
                  <a:t>0.89</a:t>
                </a:r>
                <a:endParaRPr lang="zh-CN" altLang="en-US" sz="1846" b="1" kern="0" dirty="0">
                  <a:solidFill>
                    <a:srgbClr val="FF0000"/>
                  </a:solidFill>
                  <a:latin typeface="Calibri" pitchFamily="34" charset="0"/>
                  <a:cs typeface="Calibri" pitchFamily="34" charset="0"/>
                </a:endParaRPr>
              </a:p>
            </p:txBody>
          </p:sp>
          <p:sp>
            <p:nvSpPr>
              <p:cNvPr id="226" name="TextBox 225"/>
              <p:cNvSpPr txBox="1"/>
              <p:nvPr/>
            </p:nvSpPr>
            <p:spPr>
              <a:xfrm>
                <a:off x="6261762" y="3565480"/>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00B050"/>
                    </a:solidFill>
                    <a:latin typeface="Calibri" pitchFamily="34" charset="0"/>
                    <a:cs typeface="Calibri" pitchFamily="34" charset="0"/>
                  </a:rPr>
                  <a:t>0.77</a:t>
                </a:r>
                <a:endParaRPr lang="zh-CN" altLang="en-US" sz="1846" b="1" kern="0" dirty="0">
                  <a:solidFill>
                    <a:srgbClr val="00B050"/>
                  </a:solidFill>
                  <a:latin typeface="Calibri" pitchFamily="34" charset="0"/>
                  <a:cs typeface="Calibri" pitchFamily="34" charset="0"/>
                </a:endParaRPr>
              </a:p>
            </p:txBody>
          </p:sp>
          <p:sp>
            <p:nvSpPr>
              <p:cNvPr id="227" name="TextBox 226"/>
              <p:cNvSpPr txBox="1"/>
              <p:nvPr/>
            </p:nvSpPr>
            <p:spPr>
              <a:xfrm>
                <a:off x="6762750" y="2985033"/>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00B050"/>
                    </a:solidFill>
                    <a:latin typeface="Calibri" pitchFamily="34" charset="0"/>
                    <a:cs typeface="Calibri" pitchFamily="34" charset="0"/>
                  </a:rPr>
                  <a:t>0.98</a:t>
                </a:r>
                <a:endParaRPr lang="zh-CN" altLang="en-US" sz="1846" b="1" kern="0" dirty="0">
                  <a:solidFill>
                    <a:srgbClr val="00B050"/>
                  </a:solidFill>
                  <a:latin typeface="Calibri" pitchFamily="34" charset="0"/>
                  <a:cs typeface="Calibri" pitchFamily="34" charset="0"/>
                </a:endParaRPr>
              </a:p>
            </p:txBody>
          </p:sp>
          <p:sp>
            <p:nvSpPr>
              <p:cNvPr id="228" name="TextBox 227"/>
              <p:cNvSpPr txBox="1"/>
              <p:nvPr/>
            </p:nvSpPr>
            <p:spPr>
              <a:xfrm>
                <a:off x="6724650" y="4143375"/>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00B050"/>
                    </a:solidFill>
                    <a:latin typeface="Calibri" pitchFamily="34" charset="0"/>
                    <a:cs typeface="Calibri" pitchFamily="34" charset="0"/>
                  </a:rPr>
                  <a:t>0.63</a:t>
                </a:r>
                <a:endParaRPr lang="zh-CN" altLang="en-US" sz="1846" b="1" kern="0" dirty="0">
                  <a:solidFill>
                    <a:srgbClr val="00B050"/>
                  </a:solidFill>
                  <a:latin typeface="Calibri" pitchFamily="34" charset="0"/>
                  <a:cs typeface="Calibri" pitchFamily="34" charset="0"/>
                </a:endParaRPr>
              </a:p>
            </p:txBody>
          </p:sp>
          <p:sp>
            <p:nvSpPr>
              <p:cNvPr id="229" name="TextBox 228"/>
              <p:cNvSpPr txBox="1"/>
              <p:nvPr/>
            </p:nvSpPr>
            <p:spPr>
              <a:xfrm>
                <a:off x="7648575" y="4095750"/>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0070C0"/>
                    </a:solidFill>
                    <a:latin typeface="Calibri" pitchFamily="34" charset="0"/>
                    <a:cs typeface="Calibri" pitchFamily="34" charset="0"/>
                  </a:rPr>
                  <a:t>0.70</a:t>
                </a:r>
                <a:endParaRPr lang="zh-CN" altLang="en-US" sz="1846" b="1" kern="0" dirty="0">
                  <a:solidFill>
                    <a:srgbClr val="0070C0"/>
                  </a:solidFill>
                  <a:latin typeface="Calibri" pitchFamily="34" charset="0"/>
                  <a:cs typeface="Calibri" pitchFamily="34" charset="0"/>
                </a:endParaRPr>
              </a:p>
            </p:txBody>
          </p:sp>
          <p:sp>
            <p:nvSpPr>
              <p:cNvPr id="230" name="TextBox 229"/>
              <p:cNvSpPr txBox="1"/>
              <p:nvPr/>
            </p:nvSpPr>
            <p:spPr>
              <a:xfrm>
                <a:off x="6315075" y="4886325"/>
                <a:ext cx="723899" cy="407750"/>
              </a:xfrm>
              <a:prstGeom prst="rect">
                <a:avLst/>
              </a:prstGeom>
              <a:noFill/>
            </p:spPr>
            <p:txBody>
              <a:bodyPr wrap="square" rtlCol="0">
                <a:spAutoFit/>
              </a:bodyPr>
              <a:lstStyle/>
              <a:p>
                <a:pPr defTabSz="844083" fontAlgn="auto">
                  <a:spcBef>
                    <a:spcPts val="0"/>
                  </a:spcBef>
                  <a:spcAft>
                    <a:spcPts val="0"/>
                  </a:spcAft>
                  <a:defRPr/>
                </a:pPr>
                <a:r>
                  <a:rPr lang="en-US" altLang="zh-CN" sz="1846" b="1" kern="0" dirty="0">
                    <a:solidFill>
                      <a:srgbClr val="0070C0"/>
                    </a:solidFill>
                    <a:latin typeface="Calibri" pitchFamily="34" charset="0"/>
                    <a:cs typeface="Calibri" pitchFamily="34" charset="0"/>
                  </a:rPr>
                  <a:t>0.86</a:t>
                </a:r>
                <a:endParaRPr lang="zh-CN" altLang="en-US" sz="1846" b="1" kern="0" dirty="0">
                  <a:solidFill>
                    <a:srgbClr val="0070C0"/>
                  </a:solidFill>
                  <a:latin typeface="Calibri" pitchFamily="34" charset="0"/>
                  <a:cs typeface="Calibri" pitchFamily="34" charset="0"/>
                </a:endParaRPr>
              </a:p>
            </p:txBody>
          </p:sp>
        </p:grpSp>
      </p:grpSp>
    </p:spTree>
    <p:extLst>
      <p:ext uri="{BB962C8B-B14F-4D97-AF65-F5344CB8AC3E}">
        <p14:creationId xmlns:p14="http://schemas.microsoft.com/office/powerpoint/2010/main" val="34656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6120992"/>
            <a:ext cx="9144000" cy="473239"/>
          </a:xfrm>
          <a:prstGeom prst="rect">
            <a:avLst/>
          </a:prstGeom>
          <a:solidFill>
            <a:schemeClr val="bg1"/>
          </a:solidFill>
          <a:ln w="19050">
            <a:solidFill>
              <a:schemeClr val="bg1"/>
            </a:solidFill>
          </a:ln>
        </p:spPr>
        <p:style>
          <a:lnRef idx="2">
            <a:schemeClr val="accent3"/>
          </a:lnRef>
          <a:fillRef idx="1">
            <a:schemeClr val="lt1"/>
          </a:fillRef>
          <a:effectRef idx="0">
            <a:schemeClr val="accent3"/>
          </a:effectRef>
          <a:fontRef idx="minor">
            <a:schemeClr val="dk1"/>
          </a:fontRef>
        </p:style>
        <p:txBody>
          <a:bodyPr lIns="332308" rIns="332308" rtlCol="0" anchor="ctr"/>
          <a:lstStyle/>
          <a:p>
            <a:endParaRPr lang="zh-CN" altLang="en-US" sz="2585" dirty="0">
              <a:solidFill>
                <a:srgbClr val="0000CC"/>
              </a:solidFill>
              <a:ea typeface="黑体" pitchFamily="49" charset="-122"/>
              <a:cs typeface="Arial" pitchFamily="34" charset="0"/>
            </a:endParaRPr>
          </a:p>
        </p:txBody>
      </p:sp>
      <p:pic>
        <p:nvPicPr>
          <p:cNvPr id="72709" name="Picture 5" descr="http://julianhopkins.net/uploads/pics_0910/jh_pic_091015_xpax091015_pic.jpg"/>
          <p:cNvPicPr>
            <a:picLocks noChangeAspect="1" noChangeArrowheads="1"/>
          </p:cNvPicPr>
          <p:nvPr/>
        </p:nvPicPr>
        <p:blipFill>
          <a:blip r:embed="rId2" cstate="print"/>
          <a:srcRect/>
          <a:stretch>
            <a:fillRect/>
          </a:stretch>
        </p:blipFill>
        <p:spPr bwMode="auto">
          <a:xfrm>
            <a:off x="5801675" y="1567870"/>
            <a:ext cx="3192016" cy="2946476"/>
          </a:xfrm>
          <a:prstGeom prst="rect">
            <a:avLst/>
          </a:prstGeom>
          <a:noFill/>
        </p:spPr>
      </p:pic>
      <p:sp>
        <p:nvSpPr>
          <p:cNvPr id="2" name="标题 1"/>
          <p:cNvSpPr>
            <a:spLocks noGrp="1"/>
          </p:cNvSpPr>
          <p:nvPr>
            <p:ph type="title"/>
          </p:nvPr>
        </p:nvSpPr>
        <p:spPr/>
        <p:txBody>
          <a:bodyPr/>
          <a:lstStyle/>
          <a:p>
            <a:r>
              <a:rPr lang="en-US" altLang="zh-CN" sz="4062" b="1">
                <a:latin typeface="Times New Roman" pitchFamily="18" charset="0"/>
                <a:ea typeface="黑体" pitchFamily="49" charset="-122"/>
                <a:cs typeface="Times New Roman" pitchFamily="18" charset="0"/>
              </a:rPr>
              <a:t>Challenges</a:t>
            </a:r>
            <a:endParaRPr lang="zh-CN" altLang="en-US" sz="4062" b="1" dirty="0">
              <a:latin typeface="Times New Roman" pitchFamily="18" charset="0"/>
              <a:ea typeface="黑体" pitchFamily="49" charset="-122"/>
              <a:cs typeface="Times New Roman" pitchFamily="18" charset="0"/>
            </a:endParaRPr>
          </a:p>
        </p:txBody>
      </p:sp>
      <p:grpSp>
        <p:nvGrpSpPr>
          <p:cNvPr id="3" name="组合 3"/>
          <p:cNvGrpSpPr/>
          <p:nvPr/>
        </p:nvGrpSpPr>
        <p:grpSpPr>
          <a:xfrm>
            <a:off x="2677636" y="3927518"/>
            <a:ext cx="3755494" cy="2596212"/>
            <a:chOff x="64059" y="428604"/>
            <a:chExt cx="8805386" cy="6926293"/>
          </a:xfrm>
        </p:grpSpPr>
        <p:cxnSp>
          <p:nvCxnSpPr>
            <p:cNvPr id="5" name="直接连接符 4"/>
            <p:cNvCxnSpPr/>
            <p:nvPr/>
          </p:nvCxnSpPr>
          <p:spPr>
            <a:xfrm rot="16200000" flipH="1">
              <a:off x="4749512" y="1643050"/>
              <a:ext cx="1857387" cy="1857388"/>
            </a:xfrm>
            <a:prstGeom prst="line">
              <a:avLst/>
            </a:prstGeom>
            <a:ln w="571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rot="5400000">
              <a:off x="5388775" y="4112423"/>
              <a:ext cx="1571636" cy="63341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286116" y="5643578"/>
              <a:ext cx="1928826" cy="14287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rot="17710058" flipH="1">
              <a:off x="3040626" y="3478096"/>
              <a:ext cx="2991310" cy="1830634"/>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23"/>
            </a:p>
          </p:txBody>
        </p:sp>
        <p:sp>
          <p:nvSpPr>
            <p:cNvPr id="9" name="任意多边形 8"/>
            <p:cNvSpPr/>
            <p:nvPr/>
          </p:nvSpPr>
          <p:spPr>
            <a:xfrm rot="8483817">
              <a:off x="1994740" y="2118931"/>
              <a:ext cx="3108887" cy="1905756"/>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23"/>
            </a:p>
          </p:txBody>
        </p:sp>
        <p:sp>
          <p:nvSpPr>
            <p:cNvPr id="10" name="任意多边形 9"/>
            <p:cNvSpPr/>
            <p:nvPr/>
          </p:nvSpPr>
          <p:spPr>
            <a:xfrm>
              <a:off x="1285852" y="1160060"/>
              <a:ext cx="2767533" cy="2483254"/>
            </a:xfrm>
            <a:custGeom>
              <a:avLst/>
              <a:gdLst>
                <a:gd name="connsiteX0" fmla="*/ 0 w 2497540"/>
                <a:gd name="connsiteY0" fmla="*/ 2634018 h 2634018"/>
                <a:gd name="connsiteX1" fmla="*/ 232012 w 2497540"/>
                <a:gd name="connsiteY1" fmla="*/ 1828800 h 2634018"/>
                <a:gd name="connsiteX2" fmla="*/ 736979 w 2497540"/>
                <a:gd name="connsiteY2" fmla="*/ 968991 h 2634018"/>
                <a:gd name="connsiteX3" fmla="*/ 1501254 w 2497540"/>
                <a:gd name="connsiteY3" fmla="*/ 327546 h 2634018"/>
                <a:gd name="connsiteX4" fmla="*/ 2497540 w 2497540"/>
                <a:gd name="connsiteY4" fmla="*/ 0 h 26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40" h="2634018">
                  <a:moveTo>
                    <a:pt x="0" y="2634018"/>
                  </a:moveTo>
                  <a:cubicBezTo>
                    <a:pt x="54591" y="2370161"/>
                    <a:pt x="109182" y="2106304"/>
                    <a:pt x="232012" y="1828800"/>
                  </a:cubicBezTo>
                  <a:cubicBezTo>
                    <a:pt x="354842" y="1551296"/>
                    <a:pt x="525439" y="1219200"/>
                    <a:pt x="736979" y="968991"/>
                  </a:cubicBezTo>
                  <a:cubicBezTo>
                    <a:pt x="948519" y="718782"/>
                    <a:pt x="1207827" y="489045"/>
                    <a:pt x="1501254" y="327546"/>
                  </a:cubicBezTo>
                  <a:cubicBezTo>
                    <a:pt x="1794681" y="166048"/>
                    <a:pt x="2146110" y="83024"/>
                    <a:pt x="2497540" y="0"/>
                  </a:cubicBezTo>
                </a:path>
              </a:pathLst>
            </a:cu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23"/>
            </a:p>
          </p:txBody>
        </p:sp>
        <p:pic>
          <p:nvPicPr>
            <p:cNvPr id="11" name="图片 10" descr="Misc-Buddy-Blue-icon.png"/>
            <p:cNvPicPr>
              <a:picLocks noChangeAspect="1"/>
            </p:cNvPicPr>
            <p:nvPr/>
          </p:nvPicPr>
          <p:blipFill>
            <a:blip r:embed="rId3" cstate="print"/>
            <a:stretch>
              <a:fillRect/>
            </a:stretch>
          </p:blipFill>
          <p:spPr>
            <a:xfrm>
              <a:off x="3786182" y="428604"/>
              <a:ext cx="1500198" cy="1500198"/>
            </a:xfrm>
            <a:prstGeom prst="rect">
              <a:avLst/>
            </a:prstGeom>
          </p:spPr>
        </p:pic>
        <p:pic>
          <p:nvPicPr>
            <p:cNvPr id="12" name="图片 11" descr="Misc-Buddy-Blue-icon.png"/>
            <p:cNvPicPr>
              <a:picLocks noChangeAspect="1"/>
            </p:cNvPicPr>
            <p:nvPr/>
          </p:nvPicPr>
          <p:blipFill>
            <a:blip r:embed="rId3" cstate="print"/>
            <a:stretch>
              <a:fillRect/>
            </a:stretch>
          </p:blipFill>
          <p:spPr>
            <a:xfrm>
              <a:off x="571472" y="3214686"/>
              <a:ext cx="1428760" cy="1428760"/>
            </a:xfrm>
            <a:prstGeom prst="rect">
              <a:avLst/>
            </a:prstGeom>
          </p:spPr>
        </p:pic>
        <p:pic>
          <p:nvPicPr>
            <p:cNvPr id="13" name="图片 12" descr="Misc-Buddy-Blue-icon.png"/>
            <p:cNvPicPr>
              <a:picLocks noChangeAspect="1"/>
            </p:cNvPicPr>
            <p:nvPr/>
          </p:nvPicPr>
          <p:blipFill>
            <a:blip r:embed="rId3" cstate="print"/>
            <a:stretch>
              <a:fillRect/>
            </a:stretch>
          </p:blipFill>
          <p:spPr>
            <a:xfrm>
              <a:off x="5643570" y="2285991"/>
              <a:ext cx="1500198" cy="1500198"/>
            </a:xfrm>
            <a:prstGeom prst="rect">
              <a:avLst/>
            </a:prstGeom>
          </p:spPr>
        </p:pic>
        <p:pic>
          <p:nvPicPr>
            <p:cNvPr id="14" name="图片 13" descr="Misc-Buddy-Blue-icon.png"/>
            <p:cNvPicPr>
              <a:picLocks noChangeAspect="1"/>
            </p:cNvPicPr>
            <p:nvPr/>
          </p:nvPicPr>
          <p:blipFill>
            <a:blip r:embed="rId3" cstate="print"/>
            <a:stretch>
              <a:fillRect/>
            </a:stretch>
          </p:blipFill>
          <p:spPr>
            <a:xfrm>
              <a:off x="2000232" y="4714884"/>
              <a:ext cx="1500198" cy="1500198"/>
            </a:xfrm>
            <a:prstGeom prst="rect">
              <a:avLst/>
            </a:prstGeom>
          </p:spPr>
        </p:pic>
        <p:pic>
          <p:nvPicPr>
            <p:cNvPr id="15" name="图片 14" descr="Misc-Buddy-Blue-icon.png"/>
            <p:cNvPicPr>
              <a:picLocks noChangeAspect="1"/>
            </p:cNvPicPr>
            <p:nvPr/>
          </p:nvPicPr>
          <p:blipFill>
            <a:blip r:embed="rId3" cstate="print"/>
            <a:stretch>
              <a:fillRect/>
            </a:stretch>
          </p:blipFill>
          <p:spPr>
            <a:xfrm>
              <a:off x="4929190" y="5143512"/>
              <a:ext cx="1500198" cy="1500198"/>
            </a:xfrm>
            <a:prstGeom prst="rect">
              <a:avLst/>
            </a:prstGeom>
          </p:spPr>
        </p:pic>
        <p:pic>
          <p:nvPicPr>
            <p:cNvPr id="16" name="图片 15" descr="new-message-icon.png"/>
            <p:cNvPicPr>
              <a:picLocks noChangeAspect="1"/>
            </p:cNvPicPr>
            <p:nvPr/>
          </p:nvPicPr>
          <p:blipFill>
            <a:blip r:embed="rId4" cstate="print"/>
            <a:stretch>
              <a:fillRect/>
            </a:stretch>
          </p:blipFill>
          <p:spPr>
            <a:xfrm>
              <a:off x="4143372" y="3357562"/>
              <a:ext cx="928694" cy="928694"/>
            </a:xfrm>
            <a:prstGeom prst="rect">
              <a:avLst/>
            </a:prstGeom>
          </p:spPr>
        </p:pic>
        <p:pic>
          <p:nvPicPr>
            <p:cNvPr id="17" name="图片 16" descr="phone-green-glow-icon.png"/>
            <p:cNvPicPr>
              <a:picLocks noChangeAspect="1"/>
            </p:cNvPicPr>
            <p:nvPr/>
          </p:nvPicPr>
          <p:blipFill>
            <a:blip r:embed="rId5" cstate="print"/>
            <a:stretch>
              <a:fillRect/>
            </a:stretch>
          </p:blipFill>
          <p:spPr>
            <a:xfrm>
              <a:off x="3714744" y="2643182"/>
              <a:ext cx="785818" cy="785818"/>
            </a:xfrm>
            <a:prstGeom prst="rect">
              <a:avLst/>
            </a:prstGeom>
          </p:spPr>
        </p:pic>
        <p:pic>
          <p:nvPicPr>
            <p:cNvPr id="18" name="图片 17" descr="phone-green-glow-icon.png"/>
            <p:cNvPicPr>
              <a:picLocks noChangeAspect="1"/>
            </p:cNvPicPr>
            <p:nvPr/>
          </p:nvPicPr>
          <p:blipFill>
            <a:blip r:embed="rId5" cstate="print"/>
            <a:stretch>
              <a:fillRect/>
            </a:stretch>
          </p:blipFill>
          <p:spPr>
            <a:xfrm>
              <a:off x="1928794" y="1500174"/>
              <a:ext cx="785818" cy="785818"/>
            </a:xfrm>
            <a:prstGeom prst="rect">
              <a:avLst/>
            </a:prstGeom>
          </p:spPr>
        </p:pic>
        <p:sp>
          <p:nvSpPr>
            <p:cNvPr id="19" name="TextBox 18"/>
            <p:cNvSpPr txBox="1"/>
            <p:nvPr/>
          </p:nvSpPr>
          <p:spPr>
            <a:xfrm>
              <a:off x="64059" y="1455927"/>
              <a:ext cx="1977029" cy="1004137"/>
            </a:xfrm>
            <a:prstGeom prst="rect">
              <a:avLst/>
            </a:prstGeom>
            <a:noFill/>
            <a:ln w="22225">
              <a:noFill/>
            </a:ln>
          </p:spPr>
          <p:txBody>
            <a:bodyPr wrap="square" rtlCol="0">
              <a:spAutoFit/>
            </a:bodyPr>
            <a:lstStyle/>
            <a:p>
              <a:pPr algn="r"/>
              <a:r>
                <a:rPr lang="en-US" altLang="zh-CN" sz="923" b="1" dirty="0">
                  <a:latin typeface="Times New Roman" pitchFamily="18" charset="0"/>
                  <a:cs typeface="Times New Roman" pitchFamily="18" charset="0"/>
                </a:rPr>
                <a:t>From Home</a:t>
              </a:r>
            </a:p>
            <a:p>
              <a:pPr algn="r"/>
              <a:r>
                <a:rPr lang="en-US" altLang="zh-CN" sz="923" b="1" dirty="0">
                  <a:latin typeface="Times New Roman" pitchFamily="18" charset="0"/>
                  <a:cs typeface="Times New Roman" pitchFamily="18" charset="0"/>
                </a:rPr>
                <a:t>08:40</a:t>
              </a:r>
              <a:endParaRPr lang="zh-CN" altLang="en-US" sz="923" b="1" dirty="0">
                <a:latin typeface="Times New Roman" pitchFamily="18" charset="0"/>
                <a:cs typeface="Times New Roman" pitchFamily="18" charset="0"/>
              </a:endParaRPr>
            </a:p>
          </p:txBody>
        </p:sp>
        <p:sp>
          <p:nvSpPr>
            <p:cNvPr id="20" name="TextBox 19"/>
            <p:cNvSpPr txBox="1"/>
            <p:nvPr/>
          </p:nvSpPr>
          <p:spPr>
            <a:xfrm>
              <a:off x="2045805" y="2624783"/>
              <a:ext cx="1736311" cy="1383043"/>
            </a:xfrm>
            <a:prstGeom prst="rect">
              <a:avLst/>
            </a:prstGeom>
            <a:noFill/>
          </p:spPr>
          <p:txBody>
            <a:bodyPr wrap="square" rtlCol="0">
              <a:spAutoFit/>
            </a:bodyPr>
            <a:lstStyle/>
            <a:p>
              <a:pPr algn="r"/>
              <a:r>
                <a:rPr lang="en-US" altLang="zh-CN" sz="923" b="1" dirty="0">
                  <a:latin typeface="Times New Roman" pitchFamily="18" charset="0"/>
                  <a:cs typeface="Times New Roman" pitchFamily="18" charset="0"/>
                </a:rPr>
                <a:t>From Office</a:t>
              </a:r>
            </a:p>
            <a:p>
              <a:pPr algn="r"/>
              <a:r>
                <a:rPr lang="en-US" altLang="zh-CN" sz="923" b="1" dirty="0">
                  <a:latin typeface="Times New Roman" pitchFamily="18" charset="0"/>
                  <a:cs typeface="Times New Roman" pitchFamily="18" charset="0"/>
                </a:rPr>
                <a:t>11:35</a:t>
              </a:r>
              <a:endParaRPr lang="zh-CN" altLang="en-US" sz="923" b="1" dirty="0">
                <a:latin typeface="Times New Roman" pitchFamily="18" charset="0"/>
                <a:cs typeface="Times New Roman" pitchFamily="18" charset="0"/>
              </a:endParaRPr>
            </a:p>
          </p:txBody>
        </p:sp>
        <p:pic>
          <p:nvPicPr>
            <p:cNvPr id="21" name="图片 20" descr="new-message-icon.png"/>
            <p:cNvPicPr>
              <a:picLocks noChangeAspect="1"/>
            </p:cNvPicPr>
            <p:nvPr/>
          </p:nvPicPr>
          <p:blipFill>
            <a:blip r:embed="rId4" cstate="print"/>
            <a:stretch>
              <a:fillRect/>
            </a:stretch>
          </p:blipFill>
          <p:spPr>
            <a:xfrm>
              <a:off x="3643306" y="5143512"/>
              <a:ext cx="928694" cy="928694"/>
            </a:xfrm>
            <a:prstGeom prst="rect">
              <a:avLst/>
            </a:prstGeom>
          </p:spPr>
        </p:pic>
        <p:sp>
          <p:nvSpPr>
            <p:cNvPr id="22" name="TextBox 21"/>
            <p:cNvSpPr txBox="1"/>
            <p:nvPr/>
          </p:nvSpPr>
          <p:spPr>
            <a:xfrm>
              <a:off x="5314605" y="1351025"/>
              <a:ext cx="2746279" cy="1004137"/>
            </a:xfrm>
            <a:prstGeom prst="rect">
              <a:avLst/>
            </a:prstGeom>
            <a:noFill/>
            <a:ln w="2222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923" b="1" dirty="0">
                  <a:latin typeface="Times New Roman" pitchFamily="18" charset="0"/>
                  <a:cs typeface="Times New Roman" pitchFamily="18" charset="0"/>
                </a:rPr>
                <a:t>Both in office</a:t>
              </a:r>
            </a:p>
            <a:p>
              <a:r>
                <a:rPr lang="en-US" altLang="zh-CN" sz="923" b="1" dirty="0">
                  <a:latin typeface="Times New Roman" pitchFamily="18" charset="0"/>
                  <a:cs typeface="Times New Roman" pitchFamily="18" charset="0"/>
                </a:rPr>
                <a:t>08:00 – 18:00</a:t>
              </a:r>
              <a:endParaRPr lang="zh-CN" altLang="en-US" sz="923" b="1" dirty="0">
                <a:latin typeface="Times New Roman" pitchFamily="18" charset="0"/>
                <a:cs typeface="Times New Roman" pitchFamily="18" charset="0"/>
              </a:endParaRPr>
            </a:p>
          </p:txBody>
        </p:sp>
        <p:pic>
          <p:nvPicPr>
            <p:cNvPr id="23" name="图片 22" descr="phone-green-glow-icon.png"/>
            <p:cNvPicPr>
              <a:picLocks noChangeAspect="1"/>
            </p:cNvPicPr>
            <p:nvPr/>
          </p:nvPicPr>
          <p:blipFill>
            <a:blip r:embed="rId5" cstate="print"/>
            <a:stretch>
              <a:fillRect/>
            </a:stretch>
          </p:blipFill>
          <p:spPr>
            <a:xfrm>
              <a:off x="6072198" y="3929066"/>
              <a:ext cx="785818" cy="785818"/>
            </a:xfrm>
            <a:prstGeom prst="rect">
              <a:avLst/>
            </a:prstGeom>
          </p:spPr>
        </p:pic>
        <p:sp>
          <p:nvSpPr>
            <p:cNvPr id="24" name="TextBox 23"/>
            <p:cNvSpPr txBox="1"/>
            <p:nvPr/>
          </p:nvSpPr>
          <p:spPr>
            <a:xfrm>
              <a:off x="4045488" y="4013178"/>
              <a:ext cx="1753277" cy="1383043"/>
            </a:xfrm>
            <a:prstGeom prst="rect">
              <a:avLst/>
            </a:prstGeom>
            <a:noFill/>
          </p:spPr>
          <p:txBody>
            <a:bodyPr wrap="square" rtlCol="0">
              <a:spAutoFit/>
            </a:bodyPr>
            <a:lstStyle/>
            <a:p>
              <a:r>
                <a:rPr lang="en-US" altLang="zh-CN" sz="923" b="1" dirty="0">
                  <a:latin typeface="Times New Roman" pitchFamily="18" charset="0"/>
                  <a:cs typeface="Times New Roman" pitchFamily="18" charset="0"/>
                </a:rPr>
                <a:t>From Office</a:t>
              </a:r>
            </a:p>
            <a:p>
              <a:r>
                <a:rPr lang="en-US" altLang="zh-CN" sz="923" b="1" dirty="0">
                  <a:latin typeface="Times New Roman" pitchFamily="18" charset="0"/>
                  <a:cs typeface="Times New Roman" pitchFamily="18" charset="0"/>
                </a:rPr>
                <a:t>15:20</a:t>
              </a:r>
              <a:endParaRPr lang="zh-CN" altLang="en-US" sz="923" b="1" dirty="0">
                <a:latin typeface="Times New Roman" pitchFamily="18" charset="0"/>
                <a:cs typeface="Times New Roman" pitchFamily="18" charset="0"/>
              </a:endParaRPr>
            </a:p>
          </p:txBody>
        </p:sp>
        <p:sp>
          <p:nvSpPr>
            <p:cNvPr id="25" name="TextBox 24"/>
            <p:cNvSpPr txBox="1"/>
            <p:nvPr/>
          </p:nvSpPr>
          <p:spPr>
            <a:xfrm>
              <a:off x="3123982" y="5971854"/>
              <a:ext cx="1934977" cy="1383043"/>
            </a:xfrm>
            <a:prstGeom prst="rect">
              <a:avLst/>
            </a:prstGeom>
            <a:noFill/>
          </p:spPr>
          <p:txBody>
            <a:bodyPr wrap="square" rtlCol="0">
              <a:spAutoFit/>
            </a:bodyPr>
            <a:lstStyle/>
            <a:p>
              <a:r>
                <a:rPr lang="en-US" altLang="zh-CN" sz="923" b="1" dirty="0">
                  <a:latin typeface="Times New Roman" pitchFamily="18" charset="0"/>
                  <a:cs typeface="Times New Roman" pitchFamily="18" charset="0"/>
                </a:rPr>
                <a:t>From Outside</a:t>
              </a:r>
            </a:p>
            <a:p>
              <a:r>
                <a:rPr lang="en-US" altLang="zh-CN" sz="923" b="1" dirty="0">
                  <a:latin typeface="Times New Roman" pitchFamily="18" charset="0"/>
                  <a:cs typeface="Times New Roman" pitchFamily="18" charset="0"/>
                </a:rPr>
                <a:t>21:30</a:t>
              </a:r>
              <a:endParaRPr lang="zh-CN" altLang="en-US" sz="923" b="1" dirty="0">
                <a:latin typeface="Times New Roman" pitchFamily="18" charset="0"/>
                <a:cs typeface="Times New Roman" pitchFamily="18" charset="0"/>
              </a:endParaRPr>
            </a:p>
          </p:txBody>
        </p:sp>
        <p:sp>
          <p:nvSpPr>
            <p:cNvPr id="26" name="TextBox 25"/>
            <p:cNvSpPr txBox="1"/>
            <p:nvPr/>
          </p:nvSpPr>
          <p:spPr>
            <a:xfrm>
              <a:off x="6723260" y="3929068"/>
              <a:ext cx="2146185" cy="1004137"/>
            </a:xfrm>
            <a:prstGeom prst="rect">
              <a:avLst/>
            </a:prstGeom>
            <a:noFill/>
          </p:spPr>
          <p:txBody>
            <a:bodyPr wrap="square" rtlCol="0">
              <a:spAutoFit/>
            </a:bodyPr>
            <a:lstStyle/>
            <a:p>
              <a:r>
                <a:rPr lang="en-US" altLang="zh-CN" sz="923" b="1" dirty="0">
                  <a:latin typeface="Times New Roman" pitchFamily="18" charset="0"/>
                  <a:cs typeface="Times New Roman" pitchFamily="18" charset="0"/>
                </a:rPr>
                <a:t>From Office</a:t>
              </a:r>
            </a:p>
            <a:p>
              <a:r>
                <a:rPr lang="en-US" altLang="zh-CN" sz="923" b="1" dirty="0">
                  <a:latin typeface="Times New Roman" pitchFamily="18" charset="0"/>
                  <a:cs typeface="Times New Roman" pitchFamily="18" charset="0"/>
                </a:rPr>
                <a:t>17:55</a:t>
              </a:r>
              <a:endParaRPr lang="zh-CN" altLang="en-US" sz="923" b="1" dirty="0">
                <a:latin typeface="Times New Roman" pitchFamily="18" charset="0"/>
                <a:cs typeface="Times New Roman" pitchFamily="18" charset="0"/>
              </a:endParaRPr>
            </a:p>
          </p:txBody>
        </p:sp>
      </p:grpSp>
      <p:pic>
        <p:nvPicPr>
          <p:cNvPr id="72706" name="Picture 2"/>
          <p:cNvPicPr>
            <a:picLocks noChangeAspect="1" noChangeArrowheads="1"/>
          </p:cNvPicPr>
          <p:nvPr/>
        </p:nvPicPr>
        <p:blipFill>
          <a:blip r:embed="rId6" cstate="print"/>
          <a:srcRect/>
          <a:stretch>
            <a:fillRect/>
          </a:stretch>
        </p:blipFill>
        <p:spPr bwMode="auto">
          <a:xfrm>
            <a:off x="351223" y="2199349"/>
            <a:ext cx="2329870" cy="1961680"/>
          </a:xfrm>
          <a:prstGeom prst="rect">
            <a:avLst/>
          </a:prstGeom>
          <a:noFill/>
          <a:ln w="9525">
            <a:noFill/>
            <a:miter lim="800000"/>
            <a:headEnd/>
            <a:tailEnd/>
          </a:ln>
        </p:spPr>
      </p:pic>
      <p:sp>
        <p:nvSpPr>
          <p:cNvPr id="28" name="矩形 27"/>
          <p:cNvSpPr/>
          <p:nvPr/>
        </p:nvSpPr>
        <p:spPr>
          <a:xfrm>
            <a:off x="583865" y="4226627"/>
            <a:ext cx="1905000" cy="281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dirty="0">
                <a:solidFill>
                  <a:schemeClr val="tx1"/>
                </a:solidFill>
              </a:rPr>
              <a:t>Publication network</a:t>
            </a:r>
            <a:endParaRPr lang="zh-CN" altLang="en-US" sz="1292" dirty="0">
              <a:solidFill>
                <a:schemeClr val="tx1"/>
              </a:solidFill>
            </a:endParaRPr>
          </a:p>
        </p:txBody>
      </p:sp>
      <p:sp>
        <p:nvSpPr>
          <p:cNvPr id="29" name="矩形 28"/>
          <p:cNvSpPr/>
          <p:nvPr/>
        </p:nvSpPr>
        <p:spPr>
          <a:xfrm>
            <a:off x="3291116" y="6324009"/>
            <a:ext cx="2743200" cy="281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dirty="0">
                <a:solidFill>
                  <a:schemeClr val="tx1"/>
                </a:solidFill>
              </a:rPr>
              <a:t>Mobile communication network</a:t>
            </a:r>
            <a:endParaRPr lang="zh-CN" altLang="en-US" sz="1292" dirty="0">
              <a:solidFill>
                <a:schemeClr val="tx1"/>
              </a:solidFill>
            </a:endParaRPr>
          </a:p>
        </p:txBody>
      </p:sp>
      <p:sp>
        <p:nvSpPr>
          <p:cNvPr id="32" name="矩形 31"/>
          <p:cNvSpPr/>
          <p:nvPr/>
        </p:nvSpPr>
        <p:spPr>
          <a:xfrm>
            <a:off x="6035804" y="4525737"/>
            <a:ext cx="2590800" cy="281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92" dirty="0">
                <a:solidFill>
                  <a:schemeClr val="tx1"/>
                </a:solidFill>
              </a:rPr>
              <a:t>Twitter’s following network</a:t>
            </a:r>
            <a:endParaRPr lang="zh-CN" altLang="en-US" sz="1292" dirty="0">
              <a:solidFill>
                <a:schemeClr val="tx1"/>
              </a:solidFill>
            </a:endParaRPr>
          </a:p>
        </p:txBody>
      </p:sp>
      <p:sp>
        <p:nvSpPr>
          <p:cNvPr id="34" name="矩形 33"/>
          <p:cNvSpPr/>
          <p:nvPr/>
        </p:nvSpPr>
        <p:spPr>
          <a:xfrm>
            <a:off x="0" y="1178169"/>
            <a:ext cx="91440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32308" rIns="332308" rtlCol="0" anchor="ctr"/>
          <a:lstStyle/>
          <a:p>
            <a:pPr>
              <a:buFontTx/>
              <a:buChar char="-"/>
            </a:pPr>
            <a:r>
              <a:rPr lang="en-US" altLang="zh-CN" sz="2585">
                <a:solidFill>
                  <a:schemeClr val="tx1"/>
                </a:solidFill>
                <a:latin typeface="Arial" pitchFamily="34" charset="0"/>
                <a:cs typeface="Arial" pitchFamily="34" charset="0"/>
              </a:rPr>
              <a:t> What </a:t>
            </a:r>
            <a:r>
              <a:rPr lang="en-US" altLang="zh-CN" sz="2585" dirty="0">
                <a:solidFill>
                  <a:schemeClr val="tx1"/>
                </a:solidFill>
                <a:latin typeface="Arial" pitchFamily="34" charset="0"/>
                <a:cs typeface="Arial" pitchFamily="34" charset="0"/>
              </a:rPr>
              <a:t>are the </a:t>
            </a:r>
            <a:r>
              <a:rPr lang="en-US" altLang="zh-CN" sz="2585" dirty="0">
                <a:solidFill>
                  <a:srgbClr val="0000CC"/>
                </a:solidFill>
                <a:latin typeface="Arial" pitchFamily="34" charset="0"/>
                <a:cs typeface="Arial" pitchFamily="34" charset="0"/>
              </a:rPr>
              <a:t>fundamental forces </a:t>
            </a:r>
            <a:r>
              <a:rPr lang="en-US" altLang="zh-CN" sz="2585" dirty="0">
                <a:solidFill>
                  <a:schemeClr val="tx1"/>
                </a:solidFill>
                <a:latin typeface="Arial" pitchFamily="34" charset="0"/>
                <a:cs typeface="Arial" pitchFamily="34" charset="0"/>
              </a:rPr>
              <a:t>behind?</a:t>
            </a:r>
          </a:p>
          <a:p>
            <a:pPr>
              <a:buFontTx/>
              <a:buChar char="-"/>
            </a:pPr>
            <a:r>
              <a:rPr lang="en-US" altLang="zh-CN" sz="2585">
                <a:solidFill>
                  <a:schemeClr val="tx1"/>
                </a:solidFill>
                <a:latin typeface="Arial" pitchFamily="34" charset="0"/>
                <a:cs typeface="Arial" pitchFamily="34" charset="0"/>
              </a:rPr>
              <a:t> Can we automatically infer the type of </a:t>
            </a:r>
            <a:r>
              <a:rPr lang="en-US" altLang="zh-CN" sz="2585" dirty="0">
                <a:solidFill>
                  <a:schemeClr val="tx1"/>
                </a:solidFill>
                <a:latin typeface="Arial" pitchFamily="34" charset="0"/>
                <a:cs typeface="Arial" pitchFamily="34" charset="0"/>
              </a:rPr>
              <a:t>social </a:t>
            </a:r>
            <a:r>
              <a:rPr lang="en-US" altLang="zh-CN" sz="2585">
                <a:solidFill>
                  <a:schemeClr val="tx1"/>
                </a:solidFill>
                <a:latin typeface="Arial" pitchFamily="34" charset="0"/>
                <a:cs typeface="Arial" pitchFamily="34" charset="0"/>
              </a:rPr>
              <a:t>ties?</a:t>
            </a:r>
            <a:endParaRPr lang="en-US" altLang="zh-CN" sz="2585"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1155130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7"/>
</p:tagLst>
</file>

<file path=ppt/tags/tag10.xml><?xml version="1.0" encoding="utf-8"?>
<p:tagLst xmlns:a="http://schemas.openxmlformats.org/drawingml/2006/main" xmlns:r="http://schemas.openxmlformats.org/officeDocument/2006/relationships" xmlns:p="http://schemas.openxmlformats.org/presentationml/2006/main">
  <p:tag name="TIMING" val="|8.9|13"/>
</p:tagLst>
</file>

<file path=ppt/tags/tag11.xml><?xml version="1.0" encoding="utf-8"?>
<p:tagLst xmlns:a="http://schemas.openxmlformats.org/drawingml/2006/main" xmlns:r="http://schemas.openxmlformats.org/officeDocument/2006/relationships" xmlns:p="http://schemas.openxmlformats.org/presentationml/2006/main">
  <p:tag name="TIMING" val="|2.1|3.3|3.4"/>
</p:tagLst>
</file>

<file path=ppt/tags/tag2.xml><?xml version="1.0" encoding="utf-8"?>
<p:tagLst xmlns:a="http://schemas.openxmlformats.org/drawingml/2006/main" xmlns:r="http://schemas.openxmlformats.org/officeDocument/2006/relationships" xmlns:p="http://schemas.openxmlformats.org/presentationml/2006/main">
  <p:tag name="TIMING" val="|44.1"/>
</p:tagLst>
</file>

<file path=ppt/tags/tag3.xml><?xml version="1.0" encoding="utf-8"?>
<p:tagLst xmlns:a="http://schemas.openxmlformats.org/drawingml/2006/main" xmlns:r="http://schemas.openxmlformats.org/officeDocument/2006/relationships" xmlns:p="http://schemas.openxmlformats.org/presentationml/2006/main">
  <p:tag name="TIMING" val="|25.7"/>
</p:tagLst>
</file>

<file path=ppt/tags/tag4.xml><?xml version="1.0" encoding="utf-8"?>
<p:tagLst xmlns:a="http://schemas.openxmlformats.org/drawingml/2006/main" xmlns:r="http://schemas.openxmlformats.org/officeDocument/2006/relationships" xmlns:p="http://schemas.openxmlformats.org/presentationml/2006/main">
  <p:tag name="TIMING" val="|56.9"/>
</p:tagLst>
</file>

<file path=ppt/tags/tag5.xml><?xml version="1.0" encoding="utf-8"?>
<p:tagLst xmlns:a="http://schemas.openxmlformats.org/drawingml/2006/main" xmlns:r="http://schemas.openxmlformats.org/officeDocument/2006/relationships" xmlns:p="http://schemas.openxmlformats.org/presentationml/2006/main">
  <p:tag name="TIMING" val="|8.6"/>
</p:tagLst>
</file>

<file path=ppt/tags/tag6.xml><?xml version="1.0" encoding="utf-8"?>
<p:tagLst xmlns:a="http://schemas.openxmlformats.org/drawingml/2006/main" xmlns:r="http://schemas.openxmlformats.org/officeDocument/2006/relationships" xmlns:p="http://schemas.openxmlformats.org/presentationml/2006/main">
  <p:tag name="TIMING" val="|23.1"/>
</p:tagLst>
</file>

<file path=ppt/tags/tag7.xml><?xml version="1.0" encoding="utf-8"?>
<p:tagLst xmlns:a="http://schemas.openxmlformats.org/drawingml/2006/main" xmlns:r="http://schemas.openxmlformats.org/officeDocument/2006/relationships" xmlns:p="http://schemas.openxmlformats.org/presentationml/2006/main">
  <p:tag name="TIMING" val="|5.2|7|13.3|37.7"/>
</p:tagLst>
</file>

<file path=ppt/tags/tag8.xml><?xml version="1.0" encoding="utf-8"?>
<p:tagLst xmlns:a="http://schemas.openxmlformats.org/drawingml/2006/main" xmlns:r="http://schemas.openxmlformats.org/officeDocument/2006/relationships" xmlns:p="http://schemas.openxmlformats.org/presentationml/2006/main">
  <p:tag name="TIMING" val="|7.7|10.6"/>
</p:tagLst>
</file>

<file path=ppt/tags/tag9.xml><?xml version="1.0" encoding="utf-8"?>
<p:tagLst xmlns:a="http://schemas.openxmlformats.org/drawingml/2006/main" xmlns:r="http://schemas.openxmlformats.org/officeDocument/2006/relationships" xmlns:p="http://schemas.openxmlformats.org/presentationml/2006/main">
  <p:tag name="TIMING" val="|8.7|17.6|13.4|10.6"/>
</p:tagLst>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22186</TotalTime>
  <Words>4860</Words>
  <Application>Microsoft Macintosh PowerPoint</Application>
  <PresentationFormat>On-screen Show (4:3)</PresentationFormat>
  <Paragraphs>814</Paragraphs>
  <Slides>68</Slides>
  <Notes>30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2" baseType="lpstr">
      <vt:lpstr>Calibri</vt:lpstr>
      <vt:lpstr>MS PGothic</vt:lpstr>
      <vt:lpstr>SimHei</vt:lpstr>
      <vt:lpstr>Times</vt:lpstr>
      <vt:lpstr>Times New Roman</vt:lpstr>
      <vt:lpstr>Verdana</vt:lpstr>
      <vt:lpstr>Wingdings</vt:lpstr>
      <vt:lpstr>华文行楷</vt:lpstr>
      <vt:lpstr>宋体</vt:lpstr>
      <vt:lpstr>微软雅黑</vt:lpstr>
      <vt:lpstr>黑体</vt:lpstr>
      <vt:lpstr>Arial</vt:lpstr>
      <vt:lpstr>jie</vt:lpstr>
      <vt:lpstr>Equation</vt:lpstr>
      <vt:lpstr>Computational Models for Social Network Analysis —mining big social networks (Part II: Social Interaction)</vt:lpstr>
      <vt:lpstr>Roadmap</vt:lpstr>
      <vt:lpstr>Roadmap</vt:lpstr>
      <vt:lpstr>This part…</vt:lpstr>
      <vt:lpstr>Social Tie Analysis</vt:lpstr>
      <vt:lpstr>Inferring Social Ties</vt:lpstr>
      <vt:lpstr>Example 1: finding boss in email networks (PKDD’11, Best Paper Runnerup)</vt:lpstr>
      <vt:lpstr>Example 2: finding friends in mobile networks</vt:lpstr>
      <vt:lpstr>Challenges</vt:lpstr>
      <vt:lpstr>Networks</vt:lpstr>
      <vt:lpstr>Problem Formulation</vt:lpstr>
      <vt:lpstr>Basic Idea</vt:lpstr>
      <vt:lpstr>Partially Labeled Pairwise Factor Graph Model (PLP-FGM)</vt:lpstr>
      <vt:lpstr>Solutions(con’t)</vt:lpstr>
      <vt:lpstr>Learning Algorithm</vt:lpstr>
      <vt:lpstr>Distributed Learning</vt:lpstr>
      <vt:lpstr>Result</vt:lpstr>
      <vt:lpstr>Still Challenges?</vt:lpstr>
      <vt:lpstr>Inferring Social Ties Across Networks </vt:lpstr>
      <vt:lpstr>Social Theories</vt:lpstr>
      <vt:lpstr>Social Theories—Structural hole</vt:lpstr>
      <vt:lpstr>Social Theories—Social status</vt:lpstr>
      <vt:lpstr>Social Theories—Two-step-flow</vt:lpstr>
      <vt:lpstr>Transfer Factor Graph Model</vt:lpstr>
      <vt:lpstr>Mathematical Formulation</vt:lpstr>
      <vt:lpstr>Experiments</vt:lpstr>
      <vt:lpstr>Results – undirected networks</vt:lpstr>
      <vt:lpstr>Results – directed networks</vt:lpstr>
      <vt:lpstr>Inferring Social Ties in AMiner</vt:lpstr>
      <vt:lpstr>Beyond Connection (Tie) —how people influence each other?</vt:lpstr>
      <vt:lpstr>User Opinion and Influence: “Love Trump”</vt:lpstr>
      <vt:lpstr>Social Interaction: Influence</vt:lpstr>
      <vt:lpstr>Social Influence and Political Mobilization</vt:lpstr>
      <vt:lpstr>Social Influence Analysis: not just testing</vt:lpstr>
      <vt:lpstr>Formulation: Topic-based Social Influence Analysis</vt:lpstr>
      <vt:lpstr>The Solution: Topical Affinity Propagation</vt:lpstr>
      <vt:lpstr>The Solution: Topical Affinity Propagation</vt:lpstr>
      <vt:lpstr>Topical Factor Graph (TFG) Model</vt:lpstr>
      <vt:lpstr>Topical Factor Graph (TFG)</vt:lpstr>
      <vt:lpstr>How to define (topical) feature functions?</vt:lpstr>
      <vt:lpstr>Model Learning Algorithm</vt:lpstr>
      <vt:lpstr>New TAP Learning Algorithm</vt:lpstr>
      <vt:lpstr>The TAP Learning Algorithm</vt:lpstr>
      <vt:lpstr>We applied the learned influence to help real applications —in very big Tencent networks</vt:lpstr>
      <vt:lpstr>Big Data Analytics in Game Data</vt:lpstr>
      <vt:lpstr>Two games: DNF</vt:lpstr>
      <vt:lpstr>Two games: QQ Speed</vt:lpstr>
      <vt:lpstr>Task</vt:lpstr>
      <vt:lpstr>The Big social data</vt:lpstr>
      <vt:lpstr>Demographics Analysis</vt:lpstr>
      <vt:lpstr>Analysis – Social influence</vt:lpstr>
      <vt:lpstr>Social Influence</vt:lpstr>
      <vt:lpstr>Influence + Tie Strength</vt:lpstr>
      <vt:lpstr>Structural Influence</vt:lpstr>
      <vt:lpstr>Factorization Machines</vt:lpstr>
      <vt:lpstr>Online Test</vt:lpstr>
      <vt:lpstr>From Peer Influence to Structural Influence</vt:lpstr>
      <vt:lpstr>Further beyond peer influence</vt:lpstr>
      <vt:lpstr>Triadic Influence</vt:lpstr>
      <vt:lpstr>Results</vt:lpstr>
      <vt:lpstr>Generalized to other scenarios</vt:lpstr>
      <vt:lpstr>Generalized to complex structures</vt:lpstr>
      <vt:lpstr>Counting in Structural Influence</vt:lpstr>
      <vt:lpstr>Fast Sampling</vt:lpstr>
      <vt:lpstr>Variance vs. Sampling Speed</vt:lpstr>
      <vt:lpstr>Results</vt:lpstr>
      <vt:lpstr>Roadmap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jery.tang@gmail.com</cp:lastModifiedBy>
  <cp:revision>1877</cp:revision>
  <cp:lastPrinted>2016-02-19T17:02:44Z</cp:lastPrinted>
  <dcterms:created xsi:type="dcterms:W3CDTF">1601-01-01T00:00:00Z</dcterms:created>
  <dcterms:modified xsi:type="dcterms:W3CDTF">2017-04-02T08:34:23Z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